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28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1280" cy="342828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1280" cy="342828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1280" cy="342828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1280" cy="342828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1280" cy="342828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1280" cy="342828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9.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N-dimensional domain of work-items</a:t>
            </a:r>
            <a:endParaRPr lang="en-US" sz="3600" b="0" strike="noStrike" spc="-1">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128x128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Choose the dimensions that are “best” for your algorithm</a:t>
            </a:r>
            <a:endParaRPr lang="en-US" sz="3200" b="0" strike="noStrike" spc="-1">
              <a:latin typeface="Arial"/>
            </a:endParaRPr>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1"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Per work-item</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within a</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Visible to all</a:t>
            </a:r>
            <a:endParaRPr lang="en-US" sz="2400" b="0" strike="noStrike" spc="-1">
              <a:latin typeface="Arial"/>
            </a:endParaRPr>
          </a:p>
          <a:p>
            <a:pPr marL="457200">
              <a:lnSpc>
                <a:spcPct val="100000"/>
              </a:lnSpc>
              <a:spcBef>
                <a:spcPts val="479"/>
              </a:spcBef>
            </a:pPr>
            <a:r>
              <a:rPr lang="en-US" sz="2400" b="0" strike="noStrike" spc="-1">
                <a:solidFill>
                  <a:srgbClr val="000000"/>
                </a:solidFill>
                <a:latin typeface="Trebuchet MS"/>
              </a:rPr>
              <a:t>	work-groups</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a:t>
            </a:r>
            <a:endParaRPr lang="en-US" sz="2400" b="0" strike="noStrike" spc="-1">
              <a:latin typeface="Arial"/>
            </a:endParaRPr>
          </a:p>
        </p:txBody>
      </p:sp>
      <p:pic>
        <p:nvPicPr>
          <p:cNvPr id="1532" name="Content Placeholder 6"/>
          <p:cNvPicPr/>
          <p:nvPr/>
        </p:nvPicPr>
        <p:blipFill>
          <a:blip r:embed="rId2"/>
          <a:stretch/>
        </p:blipFill>
        <p:spPr>
          <a:xfrm>
            <a:off x="3708000" y="1052640"/>
            <a:ext cx="5354640" cy="4034880"/>
          </a:xfrm>
          <a:prstGeom prst="rect">
            <a:avLst/>
          </a:prstGeom>
          <a:ln>
            <a:noFill/>
          </a:ln>
        </p:spPr>
      </p:pic>
      <p:sp>
        <p:nvSpPr>
          <p:cNvPr id="1533"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You are responsible for moving data from</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 global → local </a:t>
            </a:r>
            <a:r>
              <a:rPr lang="en-US" sz="2800" b="0" i="1" strike="noStrike" spc="-1">
                <a:solidFill>
                  <a:srgbClr val="000000"/>
                </a:solidFill>
                <a:latin typeface="Trebuchet MS"/>
                <a:ea typeface="DejaVu Sans"/>
              </a:rPr>
              <a:t>and</a:t>
            </a:r>
            <a:r>
              <a:rPr lang="en-US" sz="2800" b="0" strike="noStrike" spc="-1">
                <a:solidFill>
                  <a:srgbClr val="000000"/>
                </a:solidFill>
                <a:latin typeface="Trebuchet MS"/>
                <a:ea typeface="DejaVu Sans"/>
              </a:rPr>
              <a:t> back</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Memory model</a:t>
            </a:r>
            <a:endParaRPr lang="en-US" sz="4400" b="0" strike="noStrike" spc="-1">
              <a:latin typeface="Arial"/>
            </a:endParaRPr>
          </a:p>
        </p:txBody>
      </p:sp>
      <p:sp>
        <p:nvSpPr>
          <p:cNvPr id="1535" name="CustomShape 2"/>
          <p:cNvSpPr/>
          <p:nvPr/>
        </p:nvSpPr>
        <p:spPr>
          <a:xfrm>
            <a:off x="107640" y="1052640"/>
            <a:ext cx="511200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561"/>
              </a:spcBef>
              <a:buClr>
                <a:srgbClr val="4F81BD"/>
              </a:buClr>
              <a:buFont typeface="Arial"/>
              <a:buChar char="•"/>
            </a:pPr>
            <a:r>
              <a:rPr lang="en-US" sz="2800" b="0" strike="noStrike" spc="-1">
                <a:solidFill>
                  <a:srgbClr val="4F81BD"/>
                </a:solidFill>
                <a:latin typeface="Trebuchet MS"/>
              </a:rPr>
              <a:t>Private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Fastest &amp; smallest: O(10) words/WI</a:t>
            </a:r>
            <a:endParaRPr lang="en-US" sz="2400" b="0" strike="noStrike" spc="-1">
              <a:latin typeface="Arial"/>
            </a:endParaRPr>
          </a:p>
          <a:p>
            <a:pPr marL="343080" indent="-342360">
              <a:lnSpc>
                <a:spcPct val="100000"/>
              </a:lnSpc>
              <a:spcBef>
                <a:spcPts val="561"/>
              </a:spcBef>
              <a:buClr>
                <a:srgbClr val="9BBB59"/>
              </a:buClr>
              <a:buFont typeface="Arial"/>
              <a:buChar char="•"/>
            </a:pPr>
            <a:r>
              <a:rPr lang="en-US" sz="2800" b="0" strike="noStrike" spc="-1">
                <a:solidFill>
                  <a:srgbClr val="9BBB59"/>
                </a:solidFill>
                <a:latin typeface="Trebuchet MS"/>
              </a:rPr>
              <a:t>Local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Shared by all WI’s in a work-group</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But not shared between work-groups!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Kbytes per work-group</a:t>
            </a:r>
            <a:endParaRPr lang="en-US" sz="2400" b="0" strike="noStrike" spc="-1">
              <a:latin typeface="Arial"/>
            </a:endParaRPr>
          </a:p>
          <a:p>
            <a:pPr marL="343080" indent="-342360">
              <a:lnSpc>
                <a:spcPct val="100000"/>
              </a:lnSpc>
              <a:spcBef>
                <a:spcPts val="561"/>
              </a:spcBef>
              <a:buClr>
                <a:srgbClr val="F79646"/>
              </a:buClr>
              <a:buFont typeface="Arial"/>
              <a:buChar char="•"/>
            </a:pPr>
            <a:r>
              <a:rPr lang="en-US" sz="2800" b="0" strike="noStrike" spc="-1">
                <a:solidFill>
                  <a:srgbClr val="F79646"/>
                </a:solidFill>
                <a:latin typeface="Trebuchet MS"/>
              </a:rPr>
              <a:t>Global/Constant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O(1-10) Gbytes of Global memory</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O(10-100) Kbytes of Constant memory</a:t>
            </a:r>
            <a:endParaRPr lang="en-US" sz="2400" b="0" strike="noStrike" spc="-1">
              <a:latin typeface="Arial"/>
            </a:endParaRPr>
          </a:p>
          <a:p>
            <a:pPr marL="343080" indent="-342360">
              <a:lnSpc>
                <a:spcPct val="100000"/>
              </a:lnSpc>
              <a:spcBef>
                <a:spcPts val="561"/>
              </a:spcBef>
              <a:buClr>
                <a:srgbClr val="C0504D"/>
              </a:buClr>
              <a:buFont typeface="Arial"/>
              <a:buChar char="•"/>
            </a:pPr>
            <a:r>
              <a:rPr lang="en-US" sz="2800" b="0" strike="noStrike" spc="-1">
                <a:solidFill>
                  <a:srgbClr val="C0504D"/>
                </a:solidFill>
                <a:latin typeface="Trebuchet MS"/>
              </a:rPr>
              <a:t>Host memory</a:t>
            </a:r>
            <a:endParaRPr lang="en-US" sz="28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On the CPU - GBytes</a:t>
            </a:r>
            <a:endParaRPr lang="en-US" sz="2400" b="0" strike="noStrike" spc="-1">
              <a:latin typeface="Arial"/>
            </a:endParaRPr>
          </a:p>
        </p:txBody>
      </p:sp>
      <p:pic>
        <p:nvPicPr>
          <p:cNvPr id="1536" name="Content Placeholder 6"/>
          <p:cNvPicPr/>
          <p:nvPr/>
        </p:nvPicPr>
        <p:blipFill>
          <a:blip r:embed="rId2"/>
          <a:stretch/>
        </p:blipFill>
        <p:spPr>
          <a:xfrm>
            <a:off x="5004000" y="1917000"/>
            <a:ext cx="4023720" cy="3031920"/>
          </a:xfrm>
          <a:prstGeom prst="rect">
            <a:avLst/>
          </a:prstGeom>
          <a:ln>
            <a:noFill/>
          </a:ln>
        </p:spPr>
      </p:pic>
      <p:sp>
        <p:nvSpPr>
          <p:cNvPr id="1537" name="CustomShape 3"/>
          <p:cNvSpPr/>
          <p:nvPr/>
        </p:nvSpPr>
        <p:spPr>
          <a:xfrm>
            <a:off x="107640" y="5428440"/>
            <a:ext cx="8928360" cy="136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Memory management is </a:t>
            </a:r>
            <a:r>
              <a:rPr lang="en-US" sz="2800" b="1" strike="noStrike" spc="-1">
                <a:solidFill>
                  <a:srgbClr val="C0504D"/>
                </a:solidFill>
                <a:latin typeface="Trebuchet MS"/>
                <a:ea typeface="DejaVu Sans"/>
              </a:rPr>
              <a:t>explicit</a:t>
            </a:r>
            <a:r>
              <a:rPr lang="en-US" sz="2800" b="0" strike="noStrike" spc="-1">
                <a:solidFill>
                  <a:srgbClr val="000000"/>
                </a:solidFill>
                <a:latin typeface="Trebuchet MS"/>
                <a:ea typeface="DejaVu Sans"/>
              </a:rPr>
              <a:t>: </a:t>
            </a:r>
            <a:br/>
            <a:r>
              <a:rPr lang="en-US" sz="2800" b="0" strike="noStrike" spc="-1">
                <a:solidFill>
                  <a:srgbClr val="000000"/>
                </a:solidFill>
                <a:latin typeface="Trebuchet MS"/>
                <a:ea typeface="DejaVu Sans"/>
              </a:rPr>
              <a:t>O(1-10) Gbytes/s bandwidth to discrete GPUs for</a:t>
            </a:r>
            <a:endParaRPr lang="en-US" sz="2800" b="0" strike="noStrike" spc="-1">
              <a:latin typeface="Arial"/>
            </a:endParaRPr>
          </a:p>
          <a:p>
            <a:pPr>
              <a:lnSpc>
                <a:spcPct val="100000"/>
              </a:lnSpc>
            </a:pPr>
            <a:r>
              <a:rPr lang="en-US" sz="2800" b="0" strike="noStrike" spc="-1">
                <a:solidFill>
                  <a:srgbClr val="000000"/>
                </a:solidFill>
                <a:latin typeface="Trebuchet MS"/>
                <a:ea typeface="DejaVu Sans"/>
              </a:rPr>
              <a:t>      Host &lt;-&gt; Global transfers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Private Memory</a:t>
            </a:r>
            <a:endParaRPr lang="en-US" sz="4400" b="0" strike="noStrike" spc="-1">
              <a:latin typeface="Arial"/>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60"/>
              </a:spcBef>
              <a:buClr>
                <a:srgbClr val="000000"/>
              </a:buClr>
              <a:buFont typeface="Arial"/>
              <a:buChar char="•"/>
            </a:pPr>
            <a:r>
              <a:rPr lang="en-US" sz="3200" b="0" strike="noStrike" spc="-1">
                <a:solidFill>
                  <a:srgbClr val="000000"/>
                </a:solidFill>
                <a:latin typeface="Trebuchet MS"/>
              </a:rPr>
              <a:t>Managing the memory hierarchy is one of </a:t>
            </a:r>
            <a:r>
              <a:rPr lang="en-US" sz="3300" b="1" i="1" u="sng" strike="noStrike" spc="-1">
                <a:solidFill>
                  <a:srgbClr val="C0504D"/>
                </a:solidFill>
                <a:uFillTx/>
                <a:latin typeface="Trebuchet MS"/>
              </a:rPr>
              <a:t>the</a:t>
            </a:r>
            <a:r>
              <a:rPr lang="en-US" sz="3300" b="0" strike="noStrike" spc="-1">
                <a:solidFill>
                  <a:srgbClr val="000000"/>
                </a:solidFill>
                <a:latin typeface="Trebuchet MS"/>
              </a:rPr>
              <a:t> </a:t>
            </a:r>
            <a:r>
              <a:rPr lang="en-US" sz="3200" b="0" strike="noStrike" spc="-1">
                <a:solidFill>
                  <a:srgbClr val="000000"/>
                </a:solidFill>
                <a:latin typeface="Trebuchet MS"/>
              </a:rPr>
              <a:t>most important things to get right to achieve good performance</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Private Memory: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a:t>
            </a:r>
            <a:r>
              <a:rPr lang="en-US" sz="2800" b="1" strike="noStrike" spc="-1">
                <a:solidFill>
                  <a:srgbClr val="4F81BD"/>
                </a:solidFill>
                <a:latin typeface="Trebuchet MS"/>
              </a:rPr>
              <a:t>very scarce </a:t>
            </a:r>
            <a:r>
              <a:rPr lang="en-US" sz="2800" b="0" strike="noStrike" spc="-1">
                <a:solidFill>
                  <a:srgbClr val="000000"/>
                </a:solidFill>
                <a:latin typeface="Trebuchet MS"/>
              </a:rPr>
              <a:t>resource, only a few tens of 32-bit words per Work-Item at most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use </a:t>
            </a:r>
            <a:r>
              <a:rPr lang="en-US" sz="2800" b="0" strike="noStrike" spc="-1">
                <a:solidFill>
                  <a:srgbClr val="C0504D"/>
                </a:solidFill>
                <a:latin typeface="Trebuchet MS"/>
              </a:rPr>
              <a:t>too much</a:t>
            </a:r>
            <a:r>
              <a:rPr lang="en-US" sz="2800" b="0" strike="noStrike" spc="-1">
                <a:solidFill>
                  <a:srgbClr val="000000"/>
                </a:solidFill>
                <a:latin typeface="Trebuchet MS"/>
              </a:rPr>
              <a:t> it </a:t>
            </a:r>
            <a:r>
              <a:rPr lang="en-US" sz="2800" b="0" strike="noStrike" spc="-1">
                <a:solidFill>
                  <a:srgbClr val="C0504D"/>
                </a:solidFill>
                <a:latin typeface="Trebuchet MS"/>
              </a:rPr>
              <a:t>spills to global memory </a:t>
            </a:r>
            <a:r>
              <a:rPr lang="en-US" sz="2800" b="0" strike="noStrike" spc="-1">
                <a:solidFill>
                  <a:srgbClr val="000000"/>
                </a:solidFill>
                <a:latin typeface="Trebuchet MS"/>
              </a:rPr>
              <a:t>or </a:t>
            </a:r>
            <a:r>
              <a:rPr lang="en-US" sz="2800" b="0" strike="noStrike" spc="-1">
                <a:solidFill>
                  <a:srgbClr val="C0504D"/>
                </a:solidFill>
                <a:latin typeface="Trebuchet MS"/>
              </a:rPr>
              <a:t>reduces the number of Work-Items </a:t>
            </a:r>
            <a:r>
              <a:rPr lang="en-US" sz="2800" b="0" strike="noStrike" spc="-1">
                <a:solidFill>
                  <a:srgbClr val="000000"/>
                </a:solidFill>
                <a:latin typeface="Trebuchet MS"/>
              </a:rPr>
              <a:t>that can be run at the same time, potentially harming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Think of these like registers on the CPU</a:t>
            </a:r>
            <a:endParaRPr lang="en-US" sz="2800" b="0" strike="noStrike" spc="-1">
              <a:latin typeface="Arial"/>
            </a:endParaRPr>
          </a:p>
        </p:txBody>
      </p:sp>
      <p:sp>
        <p:nvSpPr>
          <p:cNvPr id="1540" name="CustomShape 3"/>
          <p:cNvSpPr/>
          <p:nvPr/>
        </p:nvSpPr>
        <p:spPr>
          <a:xfrm>
            <a:off x="3346560" y="648000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Occupancy on a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Tens of KBytes per Compute Unit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As multiple Work-Groups will be running on each CU, this means only a fraction of the total Local Memory size is available to each Work-Group</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Assume O(1-10) KBytes of Local Memory per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Your kernels are responsible for transferring data between Local and Global/Constant memories … there are optimized library functions to help</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a:t>
            </a:r>
            <a:r>
              <a:rPr lang="en-US" sz="2800" b="0" strike="noStrike" spc="-1">
                <a:solidFill>
                  <a:srgbClr val="17375E"/>
                </a:solidFill>
                <a:latin typeface="Trebuchet MS"/>
              </a:rPr>
              <a:t>async_work_group_copy</a:t>
            </a:r>
            <a:r>
              <a:rPr lang="en-US" sz="2800" b="0" strike="noStrike" spc="-1">
                <a:solidFill>
                  <a:srgbClr val="000000"/>
                </a:solidFill>
                <a:latin typeface="Trebuchet MS"/>
              </a:rPr>
              <a:t>(), </a:t>
            </a:r>
            <a:r>
              <a:rPr lang="en-US" sz="2800" b="0" strike="noStrike" spc="-1">
                <a:solidFill>
                  <a:srgbClr val="17375E"/>
                </a:solidFill>
                <a:latin typeface="Trebuchet MS"/>
              </a:rPr>
              <a:t>async_workgroup_strided_copy</a:t>
            </a:r>
            <a:r>
              <a:rPr lang="en-US" sz="2800" b="0" strike="noStrike" spc="-1">
                <a:solidFill>
                  <a:srgbClr val="000000"/>
                </a:solidFill>
                <a:latin typeface="Trebuchet MS"/>
              </a:rPr>
              <a:t>(),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Local Memory to hold data that can be </a:t>
            </a:r>
            <a:r>
              <a:rPr lang="en-US" sz="3200" b="0" strike="noStrike" spc="-1">
                <a:solidFill>
                  <a:srgbClr val="F79646"/>
                </a:solidFill>
                <a:latin typeface="Trebuchet MS"/>
              </a:rPr>
              <a:t>reused by all the work-items </a:t>
            </a:r>
            <a:r>
              <a:rPr lang="en-US" sz="3200" b="0" strike="noStrike" spc="-1">
                <a:solidFill>
                  <a:srgbClr val="000000"/>
                </a:solidFill>
                <a:latin typeface="Trebuchet MS"/>
              </a:rPr>
              <a:t>in a work-group</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Access patterns to Local Memory affect performance in a similar way to accessing Global Memory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Have to think about things like coalescence &amp; bank conflicts</a:t>
            </a:r>
            <a:endParaRPr lang="en-US" sz="2800" b="0" strike="noStrike" spc="-1">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Typical figures for a 2013 GPU</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Local Memory</a:t>
            </a:r>
            <a:endParaRPr lang="en-US" sz="4400" b="0" strike="noStrike" spc="-1">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Memory </a:t>
            </a:r>
            <a:r>
              <a:rPr lang="en-US" sz="3200" b="0" strike="noStrike" spc="-1">
                <a:solidFill>
                  <a:srgbClr val="000000"/>
                </a:solidFill>
                <a:latin typeface="Trebuchet MS"/>
              </a:rPr>
              <a:t>doesn’t always help…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CPUs don’t have special hardware for it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can mean excessive use of Local Memory might slow down kernels on CPUs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GPUs now have effective on-chip caches which can provide much of the benefit of Local Memory but without programmer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So, your mileage may vary!</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Memory Hierarchy</a:t>
            </a:r>
            <a:endParaRPr lang="en-US" sz="4400" b="0" strike="noStrike" spc="-1">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KBytes/WG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 GBytes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a:t>
            </a:r>
            <a:endParaRPr lang="en-US" sz="2000" b="0" strike="noStrike" spc="-1">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en-US" sz="2400" b="0" strike="noStrike" spc="-1">
                <a:solidFill>
                  <a:srgbClr val="E46C0A"/>
                </a:solidFill>
                <a:latin typeface="Trebuchet MS"/>
                <a:ea typeface="ヒラギノ角ゴ ProN W3"/>
              </a:rPr>
              <a:t>Private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O(2-3) words/cycle/WI</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Local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 words/cycle/WG</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Global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O(100-200) GBytes/s</a:t>
            </a:r>
            <a:endParaRPr lang="en-US" sz="2000" b="0" strike="noStrike" spc="-1">
              <a:latin typeface="Arial"/>
            </a:endParaRPr>
          </a:p>
          <a:p>
            <a:pPr algn="ctr">
              <a:lnSpc>
                <a:spcPct val="99000"/>
              </a:lnSpc>
            </a:pPr>
            <a:endParaRPr lang="en-US" sz="2000" b="0" strike="noStrike" spc="-1">
              <a:latin typeface="Arial"/>
            </a:endParaRPr>
          </a:p>
          <a:p>
            <a:pPr algn="ctr">
              <a:lnSpc>
                <a:spcPct val="99000"/>
              </a:lnSpc>
            </a:pPr>
            <a:r>
              <a:rPr lang="en-US" sz="2400" b="0" strike="noStrike" spc="-1">
                <a:solidFill>
                  <a:srgbClr val="E46C0A"/>
                </a:solidFill>
                <a:latin typeface="Trebuchet MS"/>
                <a:ea typeface="ヒラギノ角ゴ ProN W3"/>
              </a:rPr>
              <a:t>Host memory</a:t>
            </a:r>
            <a:endParaRPr lang="en-US" sz="2400" b="0" strike="noStrike" spc="-1">
              <a:latin typeface="Arial"/>
            </a:endParaRPr>
          </a:p>
          <a:p>
            <a:pPr algn="ctr">
              <a:lnSpc>
                <a:spcPct val="99000"/>
              </a:lnSpc>
            </a:pPr>
            <a:r>
              <a:rPr lang="en-US" sz="2000" b="0" strike="noStrike" spc="-1">
                <a:solidFill>
                  <a:srgbClr val="E46C0A"/>
                </a:solidFill>
                <a:latin typeface="Trebuchet MS"/>
                <a:ea typeface="ヒラギノ角ゴ ProN W3"/>
              </a:rPr>
              <a:t>O(1-100) GBytes/s</a:t>
            </a:r>
            <a:endParaRPr lang="en-US" sz="2000" b="0" strike="noStrike" spc="-1">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1600" b="0" strike="noStrike" spc="-1">
                <a:solidFill>
                  <a:srgbClr val="000000"/>
                </a:solidFill>
                <a:latin typeface="Trebuchet MS"/>
                <a:ea typeface="ヒラギノ角ゴ ProN W3"/>
              </a:rPr>
              <a:t>Speeds and feeds approx. for a high-end discrete GPU, circa 2011</a:t>
            </a:r>
            <a:endParaRPr lang="en-US" sz="1600" b="0" strike="noStrike" spc="-1">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Bandwidths</a:t>
            </a:r>
            <a:endParaRPr lang="en-US" sz="2400" b="0" strike="noStrike" spc="-1">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en-US" sz="2400" b="1" strike="noStrike" spc="-1">
                <a:solidFill>
                  <a:srgbClr val="C0504D"/>
                </a:solidFill>
                <a:latin typeface="Trebuchet MS"/>
                <a:ea typeface="ヒラギノ角ゴ ProN W3"/>
              </a:rPr>
              <a:t>Sizes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Consistency</a:t>
            </a:r>
            <a:endParaRPr lang="en-US" sz="4400" b="0" strike="noStrike" spc="-1">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uses a </a:t>
            </a:r>
            <a:r>
              <a:rPr lang="en-US" sz="3200" b="1" strike="noStrike" spc="-1">
                <a:solidFill>
                  <a:srgbClr val="4F81BD"/>
                </a:solidFill>
                <a:latin typeface="Trebuchet MS"/>
              </a:rPr>
              <a:t>relaxed consistency </a:t>
            </a:r>
            <a:r>
              <a:rPr lang="en-US" sz="3200" b="0" strike="noStrike" spc="-1">
                <a:solidFill>
                  <a:srgbClr val="000000"/>
                </a:solidFill>
                <a:latin typeface="Trebuchet MS"/>
              </a:rPr>
              <a:t>memory model; i.e.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state of memory visible to a work-item is not guaranteed to be consistent across the collection of work-items at all times.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work-item: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has load/store consistency to the work-item’s private view of memory, i.e. it sees its own reads and writes correctly</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Local memory is consistent between work-items at a barrier.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Global memory is consistent within a work-group at a barrier, </a:t>
            </a:r>
            <a:r>
              <a:rPr lang="en-US" sz="3200" b="1" u="sng" strike="noStrike" spc="-1">
                <a:solidFill>
                  <a:srgbClr val="000000"/>
                </a:solidFill>
                <a:uFillTx/>
                <a:latin typeface="Trebuchet MS"/>
              </a:rPr>
              <a:t>but </a:t>
            </a:r>
            <a:r>
              <a:rPr lang="en-US" sz="3200" b="1" i="1" u="sng" strike="noStrike" spc="-1">
                <a:solidFill>
                  <a:srgbClr val="C0504D"/>
                </a:solidFill>
                <a:uFillTx/>
                <a:latin typeface="Trebuchet MS"/>
              </a:rPr>
              <a:t>not</a:t>
            </a:r>
            <a:r>
              <a:rPr lang="en-US" sz="3200" b="1" u="sng" strike="noStrike" spc="-1">
                <a:solidFill>
                  <a:srgbClr val="C0504D"/>
                </a:solidFill>
                <a:uFillTx/>
                <a:latin typeface="Trebuchet MS"/>
              </a:rPr>
              <a:t> </a:t>
            </a:r>
            <a:r>
              <a:rPr lang="en-US" sz="3200" b="1" u="sng" strike="noStrike" spc="-1">
                <a:solidFill>
                  <a:srgbClr val="000000"/>
                </a:solidFill>
                <a:uFillTx/>
                <a:latin typeface="Trebuchet MS"/>
              </a:rPr>
              <a:t>guaranteed across different work-groups!!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a common source of bugs!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Consistency of memory shared between </a:t>
            </a:r>
            <a:r>
              <a:rPr lang="en-US" sz="3200" b="0" strike="noStrike" spc="-1">
                <a:solidFill>
                  <a:srgbClr val="C0504D"/>
                </a:solidFill>
                <a:latin typeface="Trebuchet MS"/>
              </a:rPr>
              <a:t>commands </a:t>
            </a:r>
            <a:r>
              <a:rPr lang="en-US" sz="3200" b="0" strike="noStrike" spc="-1">
                <a:solidFill>
                  <a:srgbClr val="000000"/>
                </a:solidFill>
                <a:latin typeface="Trebuchet MS"/>
              </a:rPr>
              <a:t>(e.g. kernel invocations) is enforced by </a:t>
            </a:r>
            <a:r>
              <a:rPr lang="en-US" sz="3200" b="0" strike="noStrike" spc="-1">
                <a:solidFill>
                  <a:srgbClr val="C0504D"/>
                </a:solidFill>
                <a:latin typeface="Trebuchet MS"/>
              </a:rPr>
              <a:t>synchronization </a:t>
            </a:r>
            <a:r>
              <a:rPr lang="en-US" sz="3200" b="0" strike="noStrike" spc="-1">
                <a:solidFill>
                  <a:srgbClr val="000000"/>
                </a:solidFill>
                <a:latin typeface="Trebuchet MS"/>
              </a:rPr>
              <a:t>(barriers, events, in-order queue) </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7: using private memory</a:t>
            </a:r>
            <a:endParaRPr lang="en-US" sz="3600" b="0" strike="noStrike" spc="-1">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private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work-item copies its own row of A into private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Our goal has been to describe how to work with private, local and global memory.  We’ve ignored many well-known techniques for making matrix multiplication fast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optimize reuse of data, you need to use blocking techniques  </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Decompose matrices into tiles such that three tiles just fit in the fastest (private)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Copy tiles into local memory</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Do the multiplication over the tiles</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8: using local memory</a:t>
            </a:r>
            <a:endParaRPr lang="en-US" sz="3600" b="0" strike="noStrike" spc="-1">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local memory to minimize memory movement costs and optimize performance of your matrix multiplication program</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your matrix multiplication solution that already uses private memory from Exercise 7</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that each work-group collaboratively copies its own column of B into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step by step, saving the intermediate versions and tracking performance improvements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matrix multiplication program is generating the correct results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Extra:</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fast, blocked implementation from the NVIDIA OpenCL SDK example. Try running it and compare to yours</a:t>
            </a:r>
            <a:endParaRPr lang="en-US" sz="28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Synchronization in OpenCL</a:t>
            </a:r>
            <a:endParaRPr lang="en-US" sz="4000" b="0" strike="noStrike" spc="-1">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9: The Pi program</a:t>
            </a:r>
            <a:endParaRPr lang="en-US" sz="3600" b="0" strike="noStrike" spc="-1">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synchronization between work-items in the OpenCL C kernel programming language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the provided serial program to estimate Pi through numerical integration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a kernel and host program to compute the numerical integral using OpenCL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Note: You will need to implement a reduction</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a:t>
            </a:r>
            <a:endParaRPr lang="en-US" sz="2800" b="0" strike="noStrike" spc="-1">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Heterogeneous computing with OpenCL</a:t>
            </a:r>
            <a:endParaRPr lang="en-US" sz="4000" b="0" strike="noStrike" spc="-1">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Kernels can be run on multiple devices at the same time</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exploit many GPUs and the host CPU for computation</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Simply define a context with multiple platforms, devices and queues</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We can even synchronize between queues using Events (see appendix)</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Can have more than one context</a:t>
            </a:r>
            <a:endParaRPr lang="en-US" sz="2800" b="0" strike="noStrike" spc="-1">
              <a:latin typeface="Arial"/>
            </a:endParaRPr>
          </a:p>
          <a:p>
            <a:pPr>
              <a:lnSpc>
                <a:spcPct val="100000"/>
              </a:lnSpc>
              <a:spcBef>
                <a:spcPts val="561"/>
              </a:spcBef>
            </a:pPr>
            <a:endParaRPr lang="en-US" sz="2800" b="0" strike="noStrike" spc="-1">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10: Heterogeneous Computing</a:t>
            </a:r>
            <a:endParaRPr lang="en-US" sz="3600" b="0" strike="noStrike" spc="-1">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experiment with running kernels on multiple devices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 one of your OpenCL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Investigate the Context constructors to include more than one device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program to run a kernel on multiple devices, each with different input data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Split your problem across multiple devices if you have 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the examples from the SDKs to help you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Output the results from both devices and see which runs faster</a:t>
            </a:r>
            <a:endParaRPr lang="en-US" sz="28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Enabling Portable Performance via OpenCL</a:t>
            </a:r>
            <a:endParaRPr lang="en-US" sz="4000" b="0" strike="noStrike" spc="-1">
              <a:latin typeface="Arial"/>
            </a:endParaRP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Efficient access to memory</a:t>
            </a:r>
            <a:endParaRPr lang="en-US" sz="32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coalescing</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Ideally get work-item i to access data[i] and work-item j to access data[j] at the same time etc.</a:t>
            </a:r>
            <a:endParaRPr lang="en-US" sz="2400" b="0" strike="noStrike" spc="-1">
              <a:latin typeface="Arial"/>
            </a:endParaRPr>
          </a:p>
          <a:p>
            <a:pPr marL="743040" lvl="1" indent="-285120">
              <a:lnSpc>
                <a:spcPct val="110000"/>
              </a:lnSpc>
              <a:spcBef>
                <a:spcPts val="561"/>
              </a:spcBef>
              <a:buClr>
                <a:srgbClr val="C0504D"/>
              </a:buClr>
              <a:buFont typeface="Arial"/>
              <a:buChar char="–"/>
            </a:pPr>
            <a:r>
              <a:rPr lang="en-US" sz="2800" b="0" strike="noStrike" spc="-1">
                <a:solidFill>
                  <a:srgbClr val="C0504D"/>
                </a:solidFill>
                <a:latin typeface="Trebuchet MS"/>
              </a:rPr>
              <a:t>Memory alignment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Padding arrays to keep everything aligned to multiples of 16, 32 or 64 bytes</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Number of work-items and work-group sizes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want at least 4 work-items per PE in a Compute Unit on GPUs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More is better, but diminishing returns, and there is an upper limit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Each work item consumes PE finite resources (registers etc)</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Work-item divergence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What happens when work-items branch?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Actually a SIMD data parallel model</a:t>
            </a:r>
            <a:endParaRPr lang="en-US" sz="28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Both</a:t>
            </a:r>
            <a:r>
              <a:rPr lang="en-US" sz="2800" b="0" strike="noStrike" spc="-1">
                <a:solidFill>
                  <a:srgbClr val="F79646"/>
                </a:solidFill>
                <a:latin typeface="Trebuchet MS"/>
              </a:rPr>
              <a:t> </a:t>
            </a:r>
            <a:r>
              <a:rPr lang="en-US" sz="2800" b="0" strike="noStrike" spc="-1">
                <a:solidFill>
                  <a:srgbClr val="000000"/>
                </a:solidFill>
                <a:latin typeface="Trebuchet MS"/>
              </a:rPr>
              <a:t>paths (if-else) may need to be executed (</a:t>
            </a:r>
            <a:r>
              <a:rPr lang="en-US" sz="2800" b="0" i="1" strike="noStrike" spc="-1">
                <a:solidFill>
                  <a:srgbClr val="000000"/>
                </a:solidFill>
                <a:latin typeface="Trebuchet MS"/>
              </a:rPr>
              <a:t>branch divergence</a:t>
            </a:r>
            <a:r>
              <a:rPr lang="en-US" sz="2800" b="0" strike="noStrike" spc="-1">
                <a:solidFill>
                  <a:srgbClr val="000000"/>
                </a:solidFill>
                <a:latin typeface="Trebuchet MS"/>
              </a:rPr>
              <a:t>), avoid where possible (non-divergent branches are termed </a:t>
            </a:r>
            <a:r>
              <a:rPr lang="en-US" sz="2800" b="0" i="1" strike="noStrike" spc="-1">
                <a:solidFill>
                  <a:srgbClr val="000000"/>
                </a:solidFill>
                <a:latin typeface="Trebuchet MS"/>
              </a:rPr>
              <a:t>uniform</a:t>
            </a:r>
            <a:r>
              <a:rPr lang="en-US" sz="2800" b="0" strike="noStrike" spc="-1">
                <a:solidFill>
                  <a:srgbClr val="000000"/>
                </a:solidFill>
                <a:latin typeface="Trebuchet MS"/>
              </a:rPr>
              <a:t>)</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Use a profiler to see if you’re getting good performance</a:t>
            </a:r>
            <a:endParaRPr lang="en-US" sz="3200" b="0" strike="noStrike" spc="-1">
              <a:latin typeface="Arial"/>
            </a:endParaRPr>
          </a:p>
          <a:p>
            <a:pPr marL="743040" lvl="1" indent="-285120">
              <a:lnSpc>
                <a:spcPct val="110000"/>
              </a:lnSpc>
              <a:spcBef>
                <a:spcPts val="561"/>
              </a:spcBef>
              <a:buClr>
                <a:srgbClr val="E46C0A"/>
              </a:buClr>
              <a:buFont typeface="Arial"/>
              <a:buChar char="–"/>
            </a:pPr>
            <a:r>
              <a:rPr lang="en-US" sz="2800" b="0" strike="noStrike" spc="-1">
                <a:solidFill>
                  <a:srgbClr val="E46C0A"/>
                </a:solidFill>
                <a:latin typeface="Trebuchet MS"/>
              </a:rPr>
              <a:t>Occupancy </a:t>
            </a:r>
            <a:r>
              <a:rPr lang="en-US" sz="2800" b="0" strike="noStrike" spc="-1">
                <a:solidFill>
                  <a:srgbClr val="000000"/>
                </a:solidFill>
                <a:latin typeface="Trebuchet MS"/>
              </a:rPr>
              <a:t>is a measure of how </a:t>
            </a:r>
            <a:r>
              <a:rPr lang="en-US" sz="2800" b="0" strike="noStrike" spc="-1">
                <a:solidFill>
                  <a:srgbClr val="E46C0A"/>
                </a:solidFill>
                <a:latin typeface="Trebuchet MS"/>
              </a:rPr>
              <a:t>active </a:t>
            </a:r>
            <a:r>
              <a:rPr lang="en-US" sz="2800" b="0" strike="noStrike" spc="-1">
                <a:solidFill>
                  <a:srgbClr val="000000"/>
                </a:solidFill>
                <a:latin typeface="Trebuchet MS"/>
              </a:rPr>
              <a:t>you’re keeping each PE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Occupancy measurements of &gt;0.5 are good (&gt;50% active)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Other measurements to consider with the profiler:</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Memory bandwidth – should aim for a good fraction of peak</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148 GBytes/s to Global Memory on an M2050 GPU</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Work-Item (Thread) divergence – want this to be low</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Registers per Work-Item (Thread) – ideally low and a nice divisor of the number of hardware registers per Compute Unit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E.g. 32,768 on M2050 GPUs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These are statically allocated and shared between all Work-Items and Work-Groups assigned to each Compute Unit</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Four Work-Groups of 1,024 Work-Items each would result in just 8 registers per Work-Item! Typically aim for 16-32 registers per Work-Item</a:t>
            </a:r>
            <a:endParaRPr lang="en-US" sz="2400" b="0" strike="noStrike" spc="-1">
              <a:latin typeface="Arial"/>
            </a:endParaRPr>
          </a:p>
          <a:p>
            <a:pPr>
              <a:lnSpc>
                <a:spcPct val="110000"/>
              </a:lnSpc>
              <a:spcBef>
                <a:spcPts val="641"/>
              </a:spcBef>
            </a:pPr>
            <a:endParaRPr lang="en-US" sz="2400" b="0" strike="noStrike" spc="-1">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11: Optimize matrix multiplication</a:t>
            </a:r>
            <a:endParaRPr lang="en-US" sz="3600" b="0" strike="noStrike" spc="-1">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understand portable performance in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Optimize a matrix multiply solution step by step, saving intermediate versions and tracking performance improvements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As a final step, go back and make a single program that is adaptive so it delivers good results on both a CPU and a GPU</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confirming that the matrix multiplication is correct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Optimizing OpenCL performance</a:t>
            </a:r>
            <a:endParaRPr lang="en-US" sz="4000" b="0" strike="noStrike" spc="-1">
              <a:latin typeface="Arial"/>
            </a:endParaRP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12: Profiling OpenCL programs</a:t>
            </a:r>
            <a:endParaRPr lang="en-US" sz="3600" b="0" strike="noStrike" spc="-1">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experiment with profiling tools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Take one of your OpenCL programs, such as matrix multiply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 the program in the profiler and explore the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program to change the performance in some way and observe the effect with the profiler</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Repeat with other programs if you have time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Timings reported by the host code and via the profiling interfaces should roughly match</a:t>
            </a:r>
            <a:endParaRPr lang="en-US" sz="2800" b="0" strike="noStrike" spc="-1">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Debugging OpenCL</a:t>
            </a:r>
            <a:endParaRPr lang="en-US" sz="4000" b="0" strike="noStrike" spc="-1">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Porting CUDA to OpenCL</a:t>
            </a:r>
            <a:endParaRPr lang="en-US" sz="4000" b="0" strike="noStrike" spc="-1">
              <a:latin typeface="Arial"/>
            </a:endParaRP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24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a:solidFill>
                            <a:srgbClr val="000000"/>
                          </a:solidFill>
                          <a:latin typeface="Trebuchet MS"/>
                        </a:rPr>
                        <a:t>CUDA</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Processing Element, or PE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13: Porting CUDA to OpenCL</a:t>
            </a:r>
            <a:endParaRPr lang="en-US" sz="3600" b="0" strike="noStrike" spc="-1">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port the provided CUDA/serial C program to OpenCL</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CUDA kernel and identify which parts need changing</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Change them to the OpenCL equivalents</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Host code and port the commands to the OpenCL equivalents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and CUDA programs should produce the same output – check this!</a:t>
            </a:r>
            <a:endParaRPr lang="en-US" sz="2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nvGraphicFramePr>
        <p:xfrm>
          <a:off x="34560" y="692640"/>
          <a:ext cx="8928720" cy="5812920"/>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a:solidFill>
                            <a:srgbClr val="000000"/>
                          </a:solidFill>
                          <a:latin typeface="Trebuchet MS"/>
                        </a:rPr>
                        <a:t>概览 OpenCL 接口（APIs）</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a:solidFill>
                            <a:srgbClr val="000000"/>
                          </a:solidFill>
                          <a:latin typeface="Trebuchet MS"/>
                        </a:rPr>
                        <a:t>宿主角度（hosts view）理解核函数（kernels）</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a:solidFill>
                            <a:srgbClr val="000000"/>
                          </a:solidFill>
                          <a:latin typeface="Trebuchet MS"/>
                        </a:rPr>
                        <a:t>OpenCL 核编程（kernel programming）导论</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a:solidFill>
                            <a:srgbClr val="000000"/>
                          </a:solidFill>
                          <a:latin typeface="Trebuchet MS"/>
                        </a:rPr>
                        <a:t>理解 OpenCL 内存层级（memory hierarchy）</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a:solidFill>
                            <a:srgbClr val="000000"/>
                          </a:solidFill>
                          <a:latin typeface="Trebuchet MS"/>
                        </a:rPr>
                        <a:t>OpenCL 中的同步性（Synchronization）</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a:solidFill>
                            <a:srgbClr val="000000"/>
                          </a:solidFill>
                          <a:latin typeface="Trebuchet MS"/>
                        </a:rPr>
                        <a:t>OpenCL 异构计算（Heterogeneous computing）</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sz="1400" b="0" strike="noStrike" spc="-1">
                          <a:solidFill>
                            <a:srgbClr val="000000"/>
                          </a:solidFill>
                          <a:latin typeface="Trebuchet MS"/>
                        </a:rPr>
                        <a:t>优化 OpenCL 性能</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程序分析（Profile a program）</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610200">
                <a:tc>
                  <a:txBody>
                    <a:bodyPr/>
                    <a:lstStyle/>
                    <a:p>
                      <a:pPr>
                        <a:lnSpc>
                          <a:spcPct val="100000"/>
                        </a:lnSpc>
                      </a:pPr>
                      <a:r>
                        <a:rPr lang="en-US" sz="1400" b="0" strike="noStrike" spc="-1">
                          <a:solidFill>
                            <a:srgbClr val="000000"/>
                          </a:solidFill>
                          <a:latin typeface="Trebuchet MS"/>
                        </a:rPr>
                        <a:t>借助 OpenCL 开启移动性能（portable performance ）</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为跨平台（cross-platform）优化矩阵乘法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a:solidFill>
                            <a:srgbClr val="000000"/>
                          </a:solidFill>
                          <a:latin typeface="Trebuchet MS"/>
                        </a:rPr>
                        <a:t>OpenCL 开发调试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a:solidFill>
                            <a:srgbClr val="000000"/>
                          </a:solidFill>
                          <a:latin typeface="Trebuchet MS"/>
                        </a:rPr>
                        <a:t>将 CUDA 代码移植到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Some Concluding remarks</a:t>
            </a:r>
            <a:endParaRPr lang="en-US" sz="4000" b="0" strike="noStrike" spc="-1">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Versions of opencl</a:t>
            </a:r>
            <a:endParaRPr lang="en-US" sz="4000" b="0" strike="noStrike" spc="-1">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Vector operations within kernels</a:t>
            </a:r>
            <a:endParaRPr lang="en-US" sz="4000" b="0" strike="noStrike" spc="-1">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A</a:t>
            </a:r>
            <a:endParaRPr lang="en-US" sz="2000" b="0" strike="noStrike" spc="-1">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A: The vectorized Pi program</a:t>
            </a:r>
            <a:endParaRPr lang="en-US" sz="3600" b="0" strike="noStrike" spc="-1">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understand the vector instructions in the kernel programming language</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your best Pi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Unroll the loops 4 times.  Verify that the program still works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Use vector instructions in the body of the loop </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Output result plus an estimate of the error in the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compare vectorized and scalar versions  of the program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could try running this on the CPU as well as the GPU…</a:t>
            </a:r>
            <a:endParaRPr lang="en-US" sz="2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The OpenCL event model</a:t>
            </a:r>
            <a:endParaRPr lang="en-US" sz="4000" b="0" strike="noStrike" spc="-1">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B</a:t>
            </a:r>
            <a:endParaRPr lang="en-US" sz="2000" b="0" strike="noStrike" spc="-1">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Pinned memory</a:t>
            </a:r>
            <a:endParaRPr lang="en-US" sz="4000" b="0" strike="noStrike" spc="-1">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C</a:t>
            </a:r>
            <a:endParaRPr lang="en-US" sz="2000" b="0" strike="noStrike" spc="-1">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C++ for C Programmers</a:t>
            </a:r>
            <a:endParaRPr lang="en-US" sz="4000" b="0" strike="noStrike" spc="-1">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D</a:t>
            </a:r>
            <a:endParaRPr lang="en-US" sz="2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Appendix shows and highlights some of the basic features and principles of C++.</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intended for the working C programmer.</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C++ standards: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1998 (revision 2003)</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ISO/ANSI Standard 2011 (aka C++0x or C++11) </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Python for C programmers</a:t>
            </a:r>
            <a:endParaRPr lang="en-US" sz="4000" b="0" strike="noStrike" spc="-1">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Appendix E</a:t>
            </a:r>
            <a:endParaRPr lang="en-US" sz="2000" b="0" strike="noStrike" spc="-1">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Further information:</a:t>
            </a:r>
            <a:endParaRPr lang="en-US" sz="4400" b="0" strike="noStrike" spc="-1">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Used when interfacing with a graphics API such as OpenGL.  We won’t use image objects in this tutorial.</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strike="noStrike" cap="all" spc="-1">
                <a:solidFill>
                  <a:srgbClr val="000000"/>
                </a:solidFill>
                <a:latin typeface="Trebuchet MS"/>
              </a:rPr>
              <a:t>Overview of OpenCL APIs</a:t>
            </a:r>
            <a:endParaRPr lang="en-US" sz="4000" b="0" strike="noStrike" spc="-1">
              <a:latin typeface="Arial"/>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programs can be “ugly”</a:t>
            </a:r>
            <a:endParaRPr lang="en-US" sz="4400" b="0" strike="noStrike" spc="-1">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goal is extreme portability, so it exposes </a:t>
            </a:r>
            <a:r>
              <a:rPr lang="en-US" sz="3200" b="1" i="1" strike="noStrike" spc="-1">
                <a:solidFill>
                  <a:srgbClr val="9BBB59"/>
                </a:solidFill>
                <a:latin typeface="Trebuchet MS"/>
              </a:rPr>
              <a:t>everything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it is quite verbose!).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most of the host code is the same from one application to the next – the re-use  makes the verbosity a non-issue.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package common API combinations into functions or even C++ or Python classes to make the reuse more convenient.</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The C++ Interface</a:t>
            </a:r>
            <a:endParaRPr lang="en-US" sz="4400" b="0" strike="noStrike" spc="-1">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Khronos has defined a common C++ header file containing a high level interface to OpenCL, </a:t>
            </a:r>
            <a:r>
              <a:rPr lang="en-US" sz="3200" b="0" strike="noStrike" spc="-1">
                <a:solidFill>
                  <a:srgbClr val="F79646"/>
                </a:solidFill>
                <a:latin typeface="Trebuchet MS"/>
              </a:rPr>
              <a:t>cl.hpp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Uses common defaults for the platform and command-queue, saving the programmer from extra coding for the most common use cases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Simplifies the basic API by bundling key parameters with the objects rather than requiring verbose and repetitive argument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Ability to “call” a kernel from the host, like a regular function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Error checking can be performed with C++ exceptions</a:t>
            </a:r>
            <a:endParaRPr lang="en-US" sz="2800" b="0" strike="noStrike" spc="-1">
              <a:latin typeface="Arial"/>
            </a:endParaRPr>
          </a:p>
        </p:txBody>
      </p:sp>
      <p:sp>
        <p:nvSpPr>
          <p:cNvPr id="1194" name="CustomShape 3"/>
          <p:cNvSpPr/>
          <p:nvPr/>
        </p:nvSpPr>
        <p:spPr>
          <a:xfrm>
            <a:off x="4990320" y="6488640"/>
            <a:ext cx="433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especially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a:solidFill>
                  <a:srgbClr val="000000"/>
                </a:solidFill>
                <a:latin typeface="Trebuchet MS"/>
              </a:rPr>
              <a:t>C++ Interface:</a:t>
            </a:r>
            <a:br/>
            <a:r>
              <a:rPr lang="en-US" sz="4400" b="0" strike="noStrike" spc="-1">
                <a:solidFill>
                  <a:srgbClr val="000000"/>
                </a:solidFill>
                <a:latin typeface="Trebuchet MS"/>
              </a:rPr>
              <a:t>setting up the host program</a:t>
            </a:r>
            <a:endParaRPr lang="en-US" sz="4400" b="0" strike="noStrike" spc="-1">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Enable OpenCL API </a:t>
            </a:r>
            <a:r>
              <a:rPr lang="en-US" sz="3200" b="0" strike="noStrike" spc="-1">
                <a:solidFill>
                  <a:srgbClr val="F79646"/>
                </a:solidFill>
                <a:latin typeface="Trebuchet MS"/>
              </a:rPr>
              <a:t>Exceptions</a:t>
            </a:r>
            <a:r>
              <a:rPr lang="en-US" sz="3200" b="0" strike="noStrike" spc="-1">
                <a:solidFill>
                  <a:srgbClr val="000000"/>
                </a:solidFill>
                <a:latin typeface="Trebuchet MS"/>
              </a:rPr>
              <a:t>. Do this </a:t>
            </a:r>
            <a:r>
              <a:rPr lang="en-US" sz="3200" b="0" strike="noStrike" spc="-1">
                <a:solidFill>
                  <a:srgbClr val="F79646"/>
                </a:solidFill>
                <a:latin typeface="Trebuchet MS"/>
              </a:rPr>
              <a:t>before </a:t>
            </a:r>
            <a:r>
              <a:rPr lang="en-US" sz="3200" b="0" strike="noStrike" spc="-1">
                <a:solidFill>
                  <a:srgbClr val="000000"/>
                </a:solidFill>
                <a:latin typeface="Trebuchet MS"/>
              </a:rPr>
              <a:t>including the header file</a:t>
            </a:r>
            <a:endParaRPr lang="en-US" sz="3200" b="0" strike="noStrike" spc="-1">
              <a:latin typeface="Arial"/>
            </a:endParaRPr>
          </a:p>
          <a:p>
            <a:pPr marL="457200">
              <a:lnSpc>
                <a:spcPct val="110000"/>
              </a:lnSpc>
              <a:spcBef>
                <a:spcPts val="561"/>
              </a:spcBef>
            </a:pPr>
            <a:r>
              <a:rPr lang="en-US" sz="2800" b="0" strike="noStrike" spc="-1">
                <a:solidFill>
                  <a:srgbClr val="738AC8"/>
                </a:solidFill>
                <a:latin typeface="Courier New Bold"/>
              </a:rPr>
              <a:t>#define __CL_ENABLE_EXCEPTIONS</a:t>
            </a:r>
            <a:endParaRPr lang="en-US" sz="2800" b="0" strike="noStrike" spc="-1">
              <a:latin typeface="Arial"/>
            </a:endParaRPr>
          </a:p>
          <a:p>
            <a:pPr marL="457200">
              <a:lnSpc>
                <a:spcPct val="110000"/>
              </a:lnSpc>
              <a:spcBef>
                <a:spcPts val="561"/>
              </a:spcBef>
            </a:pPr>
            <a:endParaRPr lang="en-US" sz="2800" b="0" strike="noStrike" spc="-1">
              <a:latin typeface="Arial"/>
            </a:endParaRPr>
          </a:p>
          <a:p>
            <a:pPr marL="357120" indent="-356400">
              <a:lnSpc>
                <a:spcPct val="110000"/>
              </a:lnSpc>
              <a:spcBef>
                <a:spcPts val="641"/>
              </a:spcBef>
              <a:buClr>
                <a:srgbClr val="000000"/>
              </a:buClr>
              <a:buFont typeface="Arial"/>
              <a:buChar char="•"/>
            </a:pPr>
            <a:r>
              <a:rPr lang="en-US" sz="3200" b="0" strike="noStrike" spc="-1">
                <a:solidFill>
                  <a:srgbClr val="000000"/>
                </a:solidFill>
                <a:latin typeface="Trebuchet MS"/>
              </a:rPr>
              <a:t>Include key header files … both standard and custom</a:t>
            </a:r>
            <a:endParaRPr lang="en-US" sz="32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&lt;CL/cl.hpp&gt;   // Khronos C++ Wrapper API</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&lt;cstdio&gt;      // For C style </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&lt;iostream&gt;    // For C++ style IO</a:t>
            </a:r>
            <a:endParaRPr lang="en-US" sz="2600" b="0" strike="noStrike" spc="-1">
              <a:latin typeface="Arial"/>
            </a:endParaRPr>
          </a:p>
          <a:p>
            <a:pPr marL="457200">
              <a:lnSpc>
                <a:spcPct val="110000"/>
              </a:lnSpc>
              <a:spcBef>
                <a:spcPts val="519"/>
              </a:spcBef>
            </a:pPr>
            <a:r>
              <a:rPr lang="en-US" sz="2600" b="0" strike="noStrike" spc="-1">
                <a:solidFill>
                  <a:srgbClr val="738AC8"/>
                </a:solidFill>
                <a:latin typeface="Courier New Bold"/>
              </a:rPr>
              <a:t>#include &lt;vector&gt;      // For C++ vector types</a:t>
            </a:r>
            <a:endParaRPr lang="en-US" sz="2600" b="0" strike="noStrike" spc="-1">
              <a:latin typeface="Arial"/>
            </a:endParaRPr>
          </a:p>
          <a:p>
            <a:pPr marL="457200">
              <a:lnSpc>
                <a:spcPct val="110000"/>
              </a:lnSpc>
              <a:spcBef>
                <a:spcPts val="561"/>
              </a:spcBef>
            </a:pPr>
            <a:endParaRPr lang="en-US" sz="2600" b="0" strike="noStrike" spc="-1">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For information about C++, see the appendix:</a:t>
            </a:r>
            <a:endParaRPr lang="en-US" sz="1800" b="0" strike="noStrike" spc="-1">
              <a:latin typeface="Arial"/>
            </a:endParaRPr>
          </a:p>
          <a:p>
            <a:pPr>
              <a:lnSpc>
                <a:spcPct val="100000"/>
              </a:lnSpc>
            </a:pPr>
            <a:r>
              <a:rPr lang="en-US" sz="1800" b="0" strike="noStrike" spc="-1">
                <a:solidFill>
                  <a:srgbClr val="4F81BD"/>
                </a:solidFill>
                <a:latin typeface="Trebuchet MS"/>
                <a:ea typeface="DejaVu Sans"/>
              </a:rPr>
              <a:t>“C++ for C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753360" y="898560"/>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 Create buffers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True indicates CL_MEM_READ_ONLY</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False indicates CL_MEM_READ_WRITE</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d_a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h_a.begin(), h_a.end(),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d_b = cl::</a:t>
            </a:r>
            <a:r>
              <a:rPr lang="en-US" sz="1600" b="1" strike="noStrike" spc="-1">
                <a:solidFill>
                  <a:srgbClr val="34411B"/>
                </a:solidFill>
                <a:latin typeface="Courier New"/>
              </a:rPr>
              <a:t>Buffer</a:t>
            </a:r>
            <a:r>
              <a:rPr lang="en-US" sz="1600" b="1" strike="noStrike" spc="-1">
                <a:solidFill>
                  <a:srgbClr val="000000"/>
                </a:solidFill>
                <a:latin typeface="Courier New"/>
              </a:rPr>
              <a:t>(context, </a:t>
            </a:r>
            <a:br/>
            <a:r>
              <a:rPr lang="en-US" sz="1600" b="1" strike="noStrike" spc="-1">
                <a:solidFill>
                  <a:srgbClr val="000000"/>
                </a:solidFill>
                <a:latin typeface="Courier New"/>
              </a:rPr>
              <a:t>        h_b.begin(), h_b.end(), </a:t>
            </a:r>
            <a:r>
              <a:rPr lang="en-US" sz="1600" b="1" strike="noStrike" spc="-1">
                <a:solidFill>
                  <a:srgbClr val="4F81BD"/>
                </a:solidFill>
                <a:latin typeface="Courier New"/>
              </a:rPr>
              <a:t>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d_c = cl::Buffer(context,</a:t>
            </a:r>
            <a:br/>
            <a:r>
              <a:rPr lang="en-US" sz="1600" b="1" strike="noStrike" spc="-1">
                <a:solidFill>
                  <a:srgbClr val="000000"/>
                </a:solidFill>
                <a:latin typeface="Courier New"/>
              </a:rPr>
              <a:t>        CL_MEM_READ_WRITE,  </a:t>
            </a:r>
            <a:br/>
            <a:r>
              <a:rPr lang="en-US" sz="1600" b="1" strike="noStrike" spc="-1">
                <a:solidFill>
                  <a:srgbClr val="000000"/>
                </a:solidFill>
                <a:latin typeface="Courier New"/>
              </a:rPr>
              <a:t>        sizeof(float) * LENGTH);</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Enqueue the kernel</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vadd(cl::</a:t>
            </a:r>
            <a:r>
              <a:rPr lang="en-US" sz="1600" b="1" strike="noStrike" spc="-1">
                <a:solidFill>
                  <a:srgbClr val="34411B"/>
                </a:solidFill>
                <a:latin typeface="Courier New"/>
              </a:rPr>
              <a:t>EnqueueArgs</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queue</a:t>
            </a:r>
            <a:r>
              <a:rPr lang="en-US" sz="1600" b="1" strike="noStrike" spc="-1">
                <a:solidFill>
                  <a:srgbClr val="9BBB59"/>
                </a:solidFill>
                <a:latin typeface="Courier New"/>
              </a:rPr>
              <a:t>, </a:t>
            </a:r>
            <a:endParaRPr lang="en-US" sz="1600" b="0" strike="noStrike" spc="-1">
              <a:latin typeface="Arial"/>
            </a:endParaRPr>
          </a:p>
          <a:p>
            <a:pPr marL="800280">
              <a:lnSpc>
                <a:spcPct val="100000"/>
              </a:lnSpc>
              <a:spcBef>
                <a:spcPts val="320"/>
              </a:spcBef>
            </a:pPr>
            <a:r>
              <a:rPr lang="en-US" sz="1600" b="1" strike="noStrike" spc="-1">
                <a:solidFill>
                  <a:srgbClr val="9BBB59"/>
                </a:solidFill>
                <a:latin typeface="Courier New"/>
              </a:rPr>
              <a:t>                </a:t>
            </a:r>
            <a:r>
              <a:rPr lang="en-US" sz="1600" b="1" strike="noStrike" spc="-1">
                <a:solidFill>
                  <a:srgbClr val="000000"/>
                </a:solidFill>
                <a:latin typeface="Courier New"/>
              </a:rPr>
              <a:t>cl::</a:t>
            </a:r>
            <a:r>
              <a:rPr lang="en-US" sz="1600" b="1" strike="noStrike" spc="-1">
                <a:solidFill>
                  <a:srgbClr val="34411B"/>
                </a:solidFill>
                <a:latin typeface="Courier New"/>
              </a:rPr>
              <a:t>NDRange</a:t>
            </a:r>
            <a:r>
              <a:rPr lang="en-US" sz="1600" b="1" strike="noStrike" spc="-1">
                <a:solidFill>
                  <a:srgbClr val="000000"/>
                </a:solidFill>
                <a:latin typeface="Courier New"/>
              </a:rPr>
              <a:t>(count)),</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d_a, d_b, d_c, count);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copy</a:t>
            </a:r>
            <a:r>
              <a:rPr lang="en-US" sz="1600" b="1" strike="noStrike" spc="-1">
                <a:solidFill>
                  <a:srgbClr val="000000"/>
                </a:solidFill>
                <a:latin typeface="Courier New"/>
              </a:rPr>
              <a:t>(queue, </a:t>
            </a:r>
            <a:br/>
            <a:r>
              <a:rPr lang="en-US" sz="1600" b="1" strike="noStrike" spc="-1">
                <a:solidFill>
                  <a:srgbClr val="000000"/>
                </a:solidFill>
                <a:latin typeface="Courier New"/>
              </a:rPr>
              <a:t>      d_c, h_c.begin(), h_c.end());</a:t>
            </a:r>
            <a:endParaRPr lang="en-US" sz="1600" b="0" strike="noStrike" spc="-1">
              <a:latin typeface="Arial"/>
            </a:endParaRPr>
          </a:p>
        </p:txBody>
      </p:sp>
      <p:sp>
        <p:nvSpPr>
          <p:cNvPr id="1199" name="CustomShape 2"/>
          <p:cNvSpPr/>
          <p:nvPr/>
        </p:nvSpPr>
        <p:spPr>
          <a:xfrm>
            <a:off x="49320" y="933840"/>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600" b="1" strike="noStrike" spc="-1">
                <a:solidFill>
                  <a:srgbClr val="000000"/>
                </a:solidFill>
                <a:latin typeface="Courier New"/>
              </a:rPr>
              <a:t>std::vector&lt;</a:t>
            </a:r>
            <a:r>
              <a:rPr lang="en-US" sz="1600" b="1" strike="noStrike" spc="-1">
                <a:solidFill>
                  <a:srgbClr val="C0504D"/>
                </a:solidFill>
                <a:latin typeface="Courier New"/>
              </a:rPr>
              <a:t>float</a:t>
            </a:r>
            <a:r>
              <a:rPr lang="en-US" sz="1600" b="1" strike="noStrike" spc="-1">
                <a:solidFill>
                  <a:srgbClr val="000000"/>
                </a:solidFill>
                <a:latin typeface="Courier New"/>
              </a:rPr>
              <a:t>&gt;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h_a(N), h_b(N), h_c(N);</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 initialize host vectors…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Buffer </a:t>
            </a:r>
            <a:r>
              <a:rPr lang="en-US" sz="1600" b="1" strike="noStrike" spc="-1">
                <a:solidFill>
                  <a:srgbClr val="000000"/>
                </a:solidFill>
                <a:latin typeface="Courier New"/>
              </a:rPr>
              <a:t>d_a, d_b, d_c;</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Context </a:t>
            </a:r>
            <a:r>
              <a:rPr lang="en-US" sz="1600" b="1" strike="noStrike" spc="-1">
                <a:solidFill>
                  <a:srgbClr val="000000"/>
                </a:solidFill>
                <a:latin typeface="Courier New"/>
              </a:rPr>
              <a:t> context( </a:t>
            </a:r>
            <a:br/>
            <a:r>
              <a:rPr lang="en-US" sz="1600" b="1" strike="noStrike" spc="-1">
                <a:solidFill>
                  <a:srgbClr val="000000"/>
                </a:solidFill>
                <a:latin typeface="Courier New"/>
              </a:rPr>
              <a:t>   CL_DEVICE_TYPE_DEFAULT);</a:t>
            </a:r>
            <a:b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CommandQueue</a:t>
            </a:r>
            <a:r>
              <a:rPr lang="en-US" sz="1600" b="1" strike="noStrike" spc="-1">
                <a:solidFill>
                  <a:srgbClr val="9BBB59"/>
                </a:solidFill>
                <a:latin typeface="Courier New"/>
              </a:rPr>
              <a:t> </a:t>
            </a:r>
            <a:br/>
            <a:r>
              <a:rPr lang="en-US" sz="1600" b="1" strike="noStrike" spc="-1">
                <a:solidFill>
                  <a:srgbClr val="9BBB59"/>
                </a:solidFill>
                <a:latin typeface="Courier New"/>
              </a:rPr>
              <a:t>   </a:t>
            </a:r>
            <a:r>
              <a:rPr lang="en-US" sz="1600" b="1" strike="noStrike" spc="-1">
                <a:solidFill>
                  <a:srgbClr val="000000"/>
                </a:solidFill>
                <a:latin typeface="Courier New"/>
              </a:rPr>
              <a:t>queue(context);</a:t>
            </a:r>
            <a:endParaRPr lang="en-US" sz="1600" b="0" strike="noStrike" spc="-1">
              <a:latin typeface="Arial"/>
            </a:endParaRPr>
          </a:p>
          <a:p>
            <a:pPr marL="399960">
              <a:lnSpc>
                <a:spcPct val="100000"/>
              </a:lnSpc>
              <a:spcBef>
                <a:spcPts val="241"/>
              </a:spcBef>
            </a:pP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Program</a:t>
            </a:r>
            <a:r>
              <a:rPr lang="en-US" sz="1600" b="1" strike="noStrike" spc="-1">
                <a:solidFill>
                  <a:srgbClr val="000000"/>
                </a:solidFill>
                <a:latin typeface="Courier New"/>
              </a:rPr>
              <a:t>  program(</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context,</a:t>
            </a:r>
            <a:endParaRPr lang="en-US" sz="1600" b="0" strike="noStrike" spc="-1">
              <a:latin typeface="Arial"/>
            </a:endParaRPr>
          </a:p>
          <a:p>
            <a:pPr marL="399960">
              <a:lnSpc>
                <a:spcPct val="100000"/>
              </a:lnSpc>
              <a:spcBef>
                <a:spcPts val="320"/>
              </a:spcBef>
            </a:pPr>
            <a:r>
              <a:rPr lang="en-US" sz="1600" b="1" strike="noStrike" spc="-1">
                <a:solidFill>
                  <a:srgbClr val="000000"/>
                </a:solidFill>
                <a:latin typeface="Courier New"/>
              </a:rPr>
              <a:t>  </a:t>
            </a:r>
            <a:r>
              <a:rPr lang="en-US" sz="1600" b="1" strike="noStrike" spc="-1">
                <a:solidFill>
                  <a:srgbClr val="17375E"/>
                </a:solidFill>
                <a:latin typeface="Courier New"/>
              </a:rPr>
              <a:t>loadprogram</a:t>
            </a:r>
            <a:r>
              <a:rPr lang="en-US" sz="1600" b="1" strike="noStrike" spc="-1">
                <a:solidFill>
                  <a:srgbClr val="000000"/>
                </a:solidFill>
                <a:latin typeface="Courier New"/>
              </a:rPr>
              <a:t>(“vadd.cl”),</a:t>
            </a:r>
            <a:r>
              <a:rPr lang="en-US" sz="1600" b="1" strike="noStrike" spc="-1">
                <a:solidFill>
                  <a:srgbClr val="4F81BD"/>
                </a:solidFill>
                <a:latin typeface="Courier New"/>
              </a:rPr>
              <a:t> </a:t>
            </a:r>
            <a:endParaRPr lang="en-US" sz="1600" b="0" strike="noStrike" spc="-1">
              <a:latin typeface="Arial"/>
            </a:endParaRPr>
          </a:p>
          <a:p>
            <a:pPr marL="399960">
              <a:lnSpc>
                <a:spcPct val="100000"/>
              </a:lnSpc>
              <a:spcBef>
                <a:spcPts val="320"/>
              </a:spcBef>
            </a:pPr>
            <a:r>
              <a:rPr lang="en-US" sz="1600" b="1" strike="noStrike" spc="-1">
                <a:solidFill>
                  <a:srgbClr val="4F81BD"/>
                </a:solidFill>
                <a:latin typeface="Courier New"/>
              </a:rPr>
              <a:t>  true</a:t>
            </a:r>
            <a:r>
              <a:rPr lang="en-US" sz="1600" b="1" strike="noStrike" spc="-1">
                <a:solidFill>
                  <a:srgbClr val="000000"/>
                </a:solidFill>
                <a:latin typeface="Courier New"/>
              </a:rPr>
              <a:t>);</a:t>
            </a:r>
            <a:endParaRPr lang="en-US" sz="1600" b="0" strike="noStrike" spc="-1">
              <a:latin typeface="Arial"/>
            </a:endParaRPr>
          </a:p>
          <a:p>
            <a:pPr marL="800280">
              <a:lnSpc>
                <a:spcPct val="100000"/>
              </a:lnSpc>
              <a:spcBef>
                <a:spcPts val="159"/>
              </a:spcBef>
            </a:pP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Create the kernel functor</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cl::</a:t>
            </a:r>
            <a:r>
              <a:rPr lang="en-US" sz="1600" b="1" strike="noStrike" spc="-1">
                <a:solidFill>
                  <a:srgbClr val="34411B"/>
                </a:solidFill>
                <a:latin typeface="Courier New"/>
              </a:rPr>
              <a:t>make_kernel&lt;</a:t>
            </a:r>
            <a:r>
              <a:rPr lang="en-US" sz="1600" b="1" strike="noStrike" spc="-1">
                <a:solidFill>
                  <a:srgbClr val="000000"/>
                </a:solidFill>
                <a:latin typeface="Courier New"/>
              </a:rPr>
              <a:t>cl::</a:t>
            </a:r>
            <a:r>
              <a:rPr lang="en-US" sz="1600" b="1" strike="noStrike" spc="-1">
                <a:solidFill>
                  <a:srgbClr val="34411B"/>
                </a:solidFill>
                <a:latin typeface="Courier New"/>
              </a:rPr>
              <a:t>Buffer,</a:t>
            </a:r>
            <a:br/>
            <a:r>
              <a:rPr lang="en-US" sz="1600" b="1" strike="noStrike" spc="-1">
                <a:solidFill>
                  <a:srgbClr val="000000"/>
                </a:solidFill>
                <a:latin typeface="Courier New"/>
              </a:rPr>
              <a:t> cl::</a:t>
            </a:r>
            <a:r>
              <a:rPr lang="en-US" sz="1600" b="1" strike="noStrike" spc="-1">
                <a:solidFill>
                  <a:srgbClr val="34411B"/>
                </a:solidFill>
                <a:latin typeface="Courier New"/>
              </a:rPr>
              <a:t>Buffer,</a:t>
            </a:r>
            <a:r>
              <a:rPr lang="en-US" sz="1600" b="1" strike="noStrike" spc="-1">
                <a:solidFill>
                  <a:srgbClr val="000000"/>
                </a:solidFill>
                <a:latin typeface="Courier New"/>
              </a:rPr>
              <a:t> cl::</a:t>
            </a:r>
            <a:r>
              <a:rPr lang="en-US" sz="1600" b="1" strike="noStrike" spc="-1">
                <a:solidFill>
                  <a:srgbClr val="34411B"/>
                </a:solidFill>
                <a:latin typeface="Courier New"/>
              </a:rPr>
              <a:t>Buffer, int</a:t>
            </a:r>
            <a:r>
              <a:rPr lang="en-US" sz="1600" b="1" strike="noStrike" spc="-1">
                <a:solidFill>
                  <a:srgbClr val="000000"/>
                </a:solidFill>
                <a:latin typeface="Courier New"/>
              </a:rPr>
              <a:t>&gt;  </a:t>
            </a:r>
            <a:endParaRPr lang="en-US" sz="1600" b="0" strike="noStrike" spc="-1">
              <a:latin typeface="Arial"/>
            </a:endParaRPr>
          </a:p>
          <a:p>
            <a:pPr marL="800280">
              <a:lnSpc>
                <a:spcPct val="100000"/>
              </a:lnSpc>
              <a:spcBef>
                <a:spcPts val="320"/>
              </a:spcBef>
            </a:pPr>
            <a:r>
              <a:rPr lang="en-US" sz="1600" b="1" strike="noStrike" spc="-1">
                <a:solidFill>
                  <a:srgbClr val="000000"/>
                </a:solidFill>
                <a:latin typeface="Courier New"/>
              </a:rPr>
              <a:t> vadd(program, “vadd”);</a:t>
            </a:r>
            <a:endParaRPr lang="en-US" sz="1600" b="0" strike="noStrike" spc="-1">
              <a:latin typeface="Arial"/>
            </a:endParaRPr>
          </a:p>
          <a:p>
            <a:pPr marL="800280">
              <a:lnSpc>
                <a:spcPct val="100000"/>
              </a:lnSpc>
              <a:spcBef>
                <a:spcPts val="320"/>
              </a:spcBef>
            </a:pPr>
            <a:endParaRPr lang="en-US" sz="1600" b="0" strike="noStrike" spc="-1">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interface: The vadd host program</a:t>
            </a:r>
            <a:endParaRPr lang="en-US" sz="4400" b="0" strike="noStrike" spc="-1">
              <a:latin typeface="Arial"/>
            </a:endParaRPr>
          </a:p>
        </p:txBody>
      </p:sp>
      <p:sp>
        <p:nvSpPr>
          <p:cNvPr id="1201"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This is the API definition:</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Buffer(startIterator, endIterator, bool readOnly, bool useHostPtr)</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readOnly </a:t>
            </a:r>
            <a:r>
              <a:rPr lang="en-US" sz="3200" b="0" strike="noStrike" spc="-1">
                <a:solidFill>
                  <a:srgbClr val="000000"/>
                </a:solidFill>
                <a:latin typeface="Trebuchet MS"/>
              </a:rPr>
              <a:t>boolean specifies whether the memory is CL_MEM_READ_ONLY (true) or CL_MEM_READ_WRITE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You must specify a true or false here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a:t>
            </a:r>
            <a:r>
              <a:rPr lang="en-US" sz="3200" b="0" strike="noStrike" spc="-1">
                <a:solidFill>
                  <a:srgbClr val="4F81BD"/>
                </a:solidFill>
                <a:latin typeface="Trebuchet MS"/>
              </a:rPr>
              <a:t>useHostPtr </a:t>
            </a:r>
            <a:r>
              <a:rPr lang="en-US" sz="3200" b="0" strike="noStrike" spc="-1">
                <a:solidFill>
                  <a:srgbClr val="000000"/>
                </a:solidFill>
                <a:latin typeface="Trebuchet MS"/>
              </a:rPr>
              <a:t>boolean is default false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Therefore the array defined by the iterators is </a:t>
            </a:r>
            <a:r>
              <a:rPr lang="en-US" sz="2800" b="0" strike="noStrike" spc="-1">
                <a:solidFill>
                  <a:srgbClr val="F79646"/>
                </a:solidFill>
                <a:latin typeface="Trebuchet MS"/>
              </a:rPr>
              <a:t>implicitly copied </a:t>
            </a:r>
            <a:r>
              <a:rPr lang="en-US" sz="2800" b="0" strike="noStrike" spc="-1">
                <a:solidFill>
                  <a:srgbClr val="000000"/>
                </a:solidFill>
                <a:latin typeface="Trebuchet MS"/>
              </a:rPr>
              <a:t>into device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If you specify </a:t>
            </a:r>
            <a:r>
              <a:rPr lang="en-US" sz="2800" b="0" strike="noStrike" spc="-1">
                <a:solidFill>
                  <a:srgbClr val="F79646"/>
                </a:solidFill>
                <a:latin typeface="Trebuchet MS"/>
              </a:rPr>
              <a:t>true</a:t>
            </a:r>
            <a:r>
              <a:rPr lang="en-US" sz="2800" b="0" strike="noStrike" spc="-1">
                <a:solidFill>
                  <a:srgbClr val="000000"/>
                </a:solidFill>
                <a:latin typeface="Trebuchet MS"/>
              </a:rPr>
              <a:t>:</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memory specified by the iterators must be </a:t>
            </a:r>
            <a:r>
              <a:rPr lang="en-US" sz="2400" b="0" strike="noStrike" spc="-1">
                <a:solidFill>
                  <a:srgbClr val="4F81BD"/>
                </a:solidFill>
                <a:latin typeface="Trebuchet MS"/>
              </a:rPr>
              <a:t>contiguous</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context </a:t>
            </a:r>
            <a:r>
              <a:rPr lang="en-US" sz="2400" b="0" strike="noStrike" spc="-1">
                <a:solidFill>
                  <a:srgbClr val="4F81BD"/>
                </a:solidFill>
                <a:latin typeface="Trebuchet MS"/>
              </a:rPr>
              <a:t>uses the pointer </a:t>
            </a:r>
            <a:r>
              <a:rPr lang="en-US" sz="2400" b="0" strike="noStrike" spc="-1">
                <a:solidFill>
                  <a:srgbClr val="000000"/>
                </a:solidFill>
                <a:latin typeface="Trebuchet MS"/>
              </a:rPr>
              <a:t>to the host memory, which becomes device accessible - this is the same as CL_MEM_USE_HOST_PTR</a:t>
            </a:r>
            <a:endParaRPr lang="en-US" sz="24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The array </a:t>
            </a:r>
            <a:r>
              <a:rPr lang="en-US" sz="2400" b="1" strike="noStrike" spc="-1">
                <a:solidFill>
                  <a:srgbClr val="F79646"/>
                </a:solidFill>
                <a:latin typeface="Trebuchet MS"/>
              </a:rPr>
              <a:t>is not </a:t>
            </a:r>
            <a:r>
              <a:rPr lang="en-US" sz="2400" b="0" strike="noStrike" spc="-1">
                <a:solidFill>
                  <a:srgbClr val="000000"/>
                </a:solidFill>
                <a:latin typeface="Trebuchet MS"/>
              </a:rPr>
              <a:t>copied to device memory</a:t>
            </a:r>
            <a:endParaRPr lang="en-US" sz="24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We can also specify a context to use as the first argument in this API call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C++ Buffer Constructor</a:t>
            </a:r>
            <a:endParaRPr lang="en-US" sz="4400" b="0" strike="noStrike" spc="-1">
              <a:latin typeface="Arial"/>
            </a:endParaRPr>
          </a:p>
        </p:txBody>
      </p:sp>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using the buffer constructor which uses C++ vector iterators, remember: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is a blocking call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constructor will enqueue a copy to the first Device in the context (when useHostPtr == false)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OpenCL runtime will </a:t>
            </a:r>
            <a:r>
              <a:rPr lang="en-US" sz="2800" b="0" strike="noStrike" spc="-1">
                <a:solidFill>
                  <a:srgbClr val="F79646"/>
                </a:solidFill>
                <a:latin typeface="Trebuchet MS"/>
              </a:rPr>
              <a:t>automatically </a:t>
            </a:r>
            <a:r>
              <a:rPr lang="en-US" sz="2800" b="0" strike="noStrike" spc="-1">
                <a:solidFill>
                  <a:srgbClr val="000000"/>
                </a:solidFill>
                <a:latin typeface="Trebuchet MS"/>
              </a:rPr>
              <a:t>ensure the buffer is copied across to the actual device you enqueue a kernel on later if you enqueue the kernel on a different device within this context</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The Python Interface</a:t>
            </a:r>
            <a:endParaRPr lang="en-US" sz="4400" b="0" strike="noStrike" spc="-1">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python library by Andreas Klockner from University of Illinois at Urbana-Champaign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interface is dramatically easier to work with</a:t>
            </a:r>
            <a:r>
              <a:rPr lang="en-US" sz="3200" b="0" strike="noStrike" spc="-1" baseline="30000">
                <a:solidFill>
                  <a:srgbClr val="000000"/>
                </a:solidFill>
                <a:latin typeface="Trebuchet MS"/>
              </a:rPr>
              <a:t>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Key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Helper functions to choose platform/device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getInfo() methods are class attributes – no need to call the method itself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Call a kernel as a method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Multi-line strings – no need to escape new lines!</a:t>
            </a:r>
            <a:endParaRPr lang="en-US" sz="2800" b="0" strike="noStrike" spc="-1">
              <a:latin typeface="Arial"/>
            </a:endParaRPr>
          </a:p>
        </p:txBody>
      </p:sp>
      <p:sp>
        <p:nvSpPr>
          <p:cNvPr id="1208" name="CustomShape 3"/>
          <p:cNvSpPr/>
          <p:nvPr/>
        </p:nvSpPr>
        <p:spPr>
          <a:xfrm>
            <a:off x="3349080" y="6488640"/>
            <a:ext cx="431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baseline="30000">
                <a:solidFill>
                  <a:srgbClr val="000000"/>
                </a:solidFill>
                <a:latin typeface="Trebuchet MS"/>
                <a:ea typeface="DejaVu Sans"/>
              </a:rPr>
              <a:t>1</a:t>
            </a:r>
            <a:r>
              <a:rPr lang="en-US" sz="1800" b="0" strike="noStrike" spc="-1">
                <a:solidFill>
                  <a:srgbClr val="000000"/>
                </a:solidFill>
                <a:latin typeface="Trebuchet MS"/>
                <a:ea typeface="DejaVu Sans"/>
              </a:rPr>
              <a:t> not just for python programmers…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Setting up the host program </a:t>
            </a:r>
            <a:endParaRPr lang="en-US" sz="4400" b="0" strike="noStrike" spc="-1">
              <a:latin typeface="Arial"/>
            </a:endParaRPr>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the pyopencl library</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pyopencl </a:t>
            </a:r>
            <a:r>
              <a:rPr lang="en-US" sz="2800" b="0" strike="noStrike" spc="-1">
                <a:solidFill>
                  <a:srgbClr val="C0504D"/>
                </a:solidFill>
                <a:latin typeface="Courier New Bold"/>
              </a:rPr>
              <a:t>as</a:t>
            </a:r>
            <a:r>
              <a:rPr lang="en-US" sz="2800" b="0" strike="noStrike" spc="-1">
                <a:solidFill>
                  <a:srgbClr val="000000"/>
                </a:solidFill>
                <a:latin typeface="Courier New Bold"/>
              </a:rPr>
              <a:t> cl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Import numpy to use arrays etc.</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of the examples use a helper library to print out some information</a:t>
            </a:r>
            <a:endParaRPr lang="en-US" sz="3200" b="0" strike="noStrike" spc="-1">
              <a:latin typeface="Arial"/>
            </a:endParaRPr>
          </a:p>
          <a:p>
            <a:pPr marL="457200">
              <a:lnSpc>
                <a:spcPct val="100000"/>
              </a:lnSpc>
              <a:spcBef>
                <a:spcPts val="561"/>
              </a:spcBef>
            </a:pPr>
            <a:r>
              <a:rPr lang="en-US" sz="2800" b="0" strike="noStrike" spc="-1">
                <a:solidFill>
                  <a:srgbClr val="C0504D"/>
                </a:solidFill>
                <a:latin typeface="Courier New Bold"/>
              </a:rPr>
              <a:t>import</a:t>
            </a:r>
            <a:r>
              <a:rPr lang="en-US" sz="2800" b="0" strike="noStrike" spc="-1">
                <a:solidFill>
                  <a:srgbClr val="000000"/>
                </a:solidFill>
                <a:latin typeface="Courier New Bold"/>
              </a:rPr>
              <a:t> deviceinfo</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N = 1024</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context, queue and program</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context = </a:t>
            </a:r>
            <a:r>
              <a:rPr lang="en-US" sz="1400" b="1" strike="noStrike" spc="-1">
                <a:solidFill>
                  <a:srgbClr val="9BBB59"/>
                </a:solidFill>
                <a:latin typeface="Courier New Bold"/>
              </a:rPr>
              <a:t>cl.create_some_context</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queue = </a:t>
            </a:r>
            <a:r>
              <a:rPr lang="en-US" sz="1400" b="1" strike="noStrike" spc="-1">
                <a:solidFill>
                  <a:srgbClr val="9BBB59"/>
                </a:solidFill>
                <a:latin typeface="Courier New Bold"/>
              </a:rPr>
              <a:t>cl.CommandQueue</a:t>
            </a:r>
            <a:r>
              <a:rPr lang="en-US" sz="1400" b="1" strike="noStrike" spc="-1">
                <a:solidFill>
                  <a:srgbClr val="000000"/>
                </a:solidFill>
                <a:latin typeface="Courier New Bold"/>
              </a:rPr>
              <a:t>(context)</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kernelsource = </a:t>
            </a:r>
            <a:r>
              <a:rPr lang="en-US" sz="1400" b="1" strike="noStrike" spc="-1">
                <a:solidFill>
                  <a:srgbClr val="4F81BD"/>
                </a:solidFill>
                <a:latin typeface="Courier New Bold"/>
              </a:rPr>
              <a:t>open</a:t>
            </a:r>
            <a:r>
              <a:rPr lang="en-US" sz="1400" b="1" strike="noStrike" spc="-1">
                <a:solidFill>
                  <a:srgbClr val="000000"/>
                </a:solidFill>
                <a:latin typeface="Courier New Bold"/>
              </a:rPr>
              <a:t>(‘vadd.cl’).read()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program = </a:t>
            </a:r>
            <a:r>
              <a:rPr lang="en-US" sz="1400" b="1" strike="noStrike" spc="-1">
                <a:solidFill>
                  <a:srgbClr val="9BBB59"/>
                </a:solidFill>
                <a:latin typeface="Courier New Bold"/>
              </a:rPr>
              <a:t>cl.Program</a:t>
            </a:r>
            <a:r>
              <a:rPr lang="en-US" sz="1400" b="1" strike="noStrike" spc="-1">
                <a:solidFill>
                  <a:srgbClr val="000000"/>
                </a:solidFill>
                <a:latin typeface="Courier New Bold"/>
              </a:rPr>
              <a:t>(context, kernelsource).</a:t>
            </a:r>
            <a:r>
              <a:rPr lang="en-US" sz="1400" b="1" strike="noStrike" spc="-1">
                <a:solidFill>
                  <a:srgbClr val="9BBB59"/>
                </a:solidFill>
                <a:latin typeface="Courier New Bold"/>
              </a:rPr>
              <a:t>build</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host arrays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h_a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h_b = </a:t>
            </a:r>
            <a:r>
              <a:rPr lang="en-US" sz="1400" b="1" strike="noStrike" spc="-1">
                <a:solidFill>
                  <a:srgbClr val="C0504D"/>
                </a:solidFill>
                <a:latin typeface="Courier New Bold"/>
              </a:rPr>
              <a:t>numpy.random.rand</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h_c = </a:t>
            </a:r>
            <a:r>
              <a:rPr lang="en-US" sz="1400" b="1" strike="noStrike" spc="-1">
                <a:solidFill>
                  <a:srgbClr val="C0504D"/>
                </a:solidFill>
                <a:latin typeface="Courier New Bold"/>
              </a:rPr>
              <a:t>numpy.empty</a:t>
            </a:r>
            <a:r>
              <a:rPr lang="en-US" sz="1400" b="1" strike="noStrike" spc="-1">
                <a:solidFill>
                  <a:srgbClr val="000000"/>
                </a:solidFill>
                <a:latin typeface="Courier New Bold"/>
              </a:rPr>
              <a:t>(N).</a:t>
            </a:r>
            <a:r>
              <a:rPr lang="en-US" sz="1400" b="1" strike="noStrike" spc="-1">
                <a:solidFill>
                  <a:srgbClr val="C0504D"/>
                </a:solidFill>
                <a:latin typeface="Courier New Bold"/>
              </a:rPr>
              <a:t>astype</a:t>
            </a:r>
            <a:r>
              <a:rPr lang="en-US" sz="1400" b="1" strike="noStrike" spc="-1">
                <a:solidFill>
                  <a:srgbClr val="000000"/>
                </a:solidFill>
                <a:latin typeface="Courier New Bold"/>
              </a:rPr>
              <a:t>(float32)</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create device buffers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mf = </a:t>
            </a:r>
            <a:r>
              <a:rPr lang="en-US" sz="1400" b="1" strike="noStrike" spc="-1">
                <a:solidFill>
                  <a:srgbClr val="9BBB59"/>
                </a:solidFill>
                <a:latin typeface="Courier New Bold"/>
              </a:rPr>
              <a:t>cl.mem_flags</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d_a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 </a:t>
            </a:r>
            <a:r>
              <a:rPr lang="en-US" sz="1400" b="1" strike="noStrike" spc="-1">
                <a:solidFill>
                  <a:srgbClr val="000000"/>
                </a:solidFill>
                <a:latin typeface="Courier New Bold"/>
              </a:rPr>
              <a:t>|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=h_a)</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d_b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READ_ONLY</a:t>
            </a:r>
            <a:r>
              <a:rPr lang="en-US" sz="1400" b="1" strike="noStrike" spc="-1">
                <a:solidFill>
                  <a:srgbClr val="000000"/>
                </a:solidFill>
                <a:latin typeface="Courier New Bold"/>
              </a:rPr>
              <a:t> | mf.</a:t>
            </a:r>
            <a:r>
              <a:rPr lang="en-US" sz="1400" b="1" strike="noStrike" spc="-1">
                <a:solidFill>
                  <a:srgbClr val="4F81BD"/>
                </a:solidFill>
                <a:latin typeface="Courier New Bold"/>
              </a:rPr>
              <a:t>COPY_HOST_PTR</a:t>
            </a:r>
            <a:r>
              <a:rPr lang="en-US" sz="1400" b="1" strike="noStrike" spc="-1">
                <a:solidFill>
                  <a:srgbClr val="000000"/>
                </a:solidFill>
                <a:latin typeface="Courier New Bold"/>
              </a:rPr>
              <a:t>, </a:t>
            </a:r>
            <a:r>
              <a:rPr lang="en-US" sz="1400" b="1" i="1" strike="noStrike" spc="-1">
                <a:solidFill>
                  <a:srgbClr val="17375E"/>
                </a:solidFill>
                <a:latin typeface="Courier New Bold"/>
              </a:rPr>
              <a:t>hostbuf</a:t>
            </a:r>
            <a:r>
              <a:rPr lang="en-US" sz="1400" b="1" strike="noStrike" spc="-1">
                <a:solidFill>
                  <a:srgbClr val="000000"/>
                </a:solidFill>
                <a:latin typeface="Courier New Bold"/>
              </a:rPr>
              <a:t>=h_b)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d_c = </a:t>
            </a:r>
            <a:r>
              <a:rPr lang="en-US" sz="1400" b="1" strike="noStrike" spc="-1">
                <a:solidFill>
                  <a:srgbClr val="9BBB59"/>
                </a:solidFill>
                <a:latin typeface="Courier New Bold"/>
              </a:rPr>
              <a:t>cl.Buffer</a:t>
            </a:r>
            <a:r>
              <a:rPr lang="en-US" sz="1400" b="1" strike="noStrike" spc="-1">
                <a:solidFill>
                  <a:srgbClr val="000000"/>
                </a:solidFill>
                <a:latin typeface="Courier New Bold"/>
              </a:rPr>
              <a:t>(context, mf.</a:t>
            </a:r>
            <a:r>
              <a:rPr lang="en-US" sz="1400" b="1" strike="noStrike" spc="-1">
                <a:solidFill>
                  <a:srgbClr val="4F81BD"/>
                </a:solidFill>
                <a:latin typeface="Courier New Bold"/>
              </a:rPr>
              <a:t>WRITE_ONLY</a:t>
            </a:r>
            <a:r>
              <a:rPr lang="en-US" sz="1400" b="1" strike="noStrike" spc="-1">
                <a:solidFill>
                  <a:srgbClr val="000000"/>
                </a:solidFill>
                <a:latin typeface="Courier New Bold"/>
              </a:rPr>
              <a:t>, h_c.</a:t>
            </a:r>
            <a:r>
              <a:rPr lang="en-US" sz="1400" b="1" strike="noStrike" spc="-1">
                <a:solidFill>
                  <a:srgbClr val="C0504D"/>
                </a:solidFill>
                <a:latin typeface="Courier New Bold"/>
              </a:rPr>
              <a:t>nbytes</a:t>
            </a: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run kernel</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 = program.vadd</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vadd.set_scalar_arg_dtypes([None, None, None, numpy.uint32])</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vadd(queue, h_a.</a:t>
            </a:r>
            <a:r>
              <a:rPr lang="en-US" sz="1400" b="1" strike="noStrike" spc="-1">
                <a:solidFill>
                  <a:srgbClr val="C0504D"/>
                </a:solidFill>
                <a:latin typeface="Courier New Bold"/>
              </a:rPr>
              <a:t>shape</a:t>
            </a:r>
            <a:r>
              <a:rPr lang="en-US" sz="1400" b="1" strike="noStrike" spc="-1">
                <a:solidFill>
                  <a:srgbClr val="000000"/>
                </a:solidFill>
                <a:latin typeface="Courier New Bold"/>
              </a:rPr>
              <a:t>, </a:t>
            </a:r>
            <a:r>
              <a:rPr lang="en-US" sz="1400" b="1" strike="noStrike" spc="-1">
                <a:solidFill>
                  <a:srgbClr val="17375E"/>
                </a:solidFill>
                <a:latin typeface="Courier New Bold"/>
              </a:rPr>
              <a:t>None</a:t>
            </a:r>
            <a:r>
              <a:rPr lang="en-US" sz="1400" b="1" strike="noStrike" spc="-1">
                <a:solidFill>
                  <a:srgbClr val="000000"/>
                </a:solidFill>
                <a:latin typeface="Courier New Bold"/>
              </a:rPr>
              <a:t>, d_a, d_b, d_c, N)</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return results</a:t>
            </a:r>
            <a:endParaRPr lang="en-US" sz="1400" b="0" strike="noStrike" spc="-1">
              <a:latin typeface="Arial"/>
            </a:endParaRPr>
          </a:p>
          <a:p>
            <a:pPr>
              <a:lnSpc>
                <a:spcPct val="100000"/>
              </a:lnSpc>
              <a:spcBef>
                <a:spcPts val="281"/>
              </a:spcBef>
            </a:pPr>
            <a:r>
              <a:rPr lang="en-US" sz="1400" b="1" strike="noStrike" spc="-1">
                <a:solidFill>
                  <a:srgbClr val="9BBB59"/>
                </a:solidFill>
                <a:latin typeface="Courier New Bold"/>
              </a:rPr>
              <a:t>cl.enqueue_copy</a:t>
            </a:r>
            <a:r>
              <a:rPr lang="en-US" sz="1400" b="1" strike="noStrike" spc="-1">
                <a:solidFill>
                  <a:srgbClr val="000000"/>
                </a:solidFill>
                <a:latin typeface="Courier New Bold"/>
              </a:rPr>
              <a:t>(queue, h_c, d_c)</a:t>
            </a:r>
            <a:endParaRPr lang="en-US" sz="1400" b="0" strike="noStrike" spc="-1">
              <a:latin typeface="Arial"/>
            </a:endParaRPr>
          </a:p>
          <a:p>
            <a:pPr>
              <a:lnSpc>
                <a:spcPct val="100000"/>
              </a:lnSpc>
              <a:spcBef>
                <a:spcPts val="281"/>
              </a:spcBef>
            </a:pP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Exercise 3: Running the Vadd kernel (C++ / Python)</a:t>
            </a:r>
            <a:endParaRPr lang="en-US" sz="4400" b="0" strike="noStrike" spc="-1">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learn the C++and/or Python interface to OpenCL’s API</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Examine the provided program.  They will run a simple kernel to add two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host code and identify the API calls in the host code.  Note how some of the API calls in OpenCL map onto C++/Python constructs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Compare the original C with the C++/Python versions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Look at the simplicity of the common API calls</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message verifying that the vector addition completed successfully</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Exercise 4: Chaining vector add kernels</a:t>
            </a:r>
            <a:br/>
            <a:r>
              <a:rPr lang="en-US" sz="3600" b="0" strike="noStrike" spc="-1">
                <a:solidFill>
                  <a:srgbClr val="000000"/>
                </a:solidFill>
                <a:latin typeface="Trebuchet MS"/>
              </a:rPr>
              <a:t>(C++ / Python)</a:t>
            </a:r>
            <a:endParaRPr lang="en-US" sz="3600" b="0" strike="noStrike" spc="-1">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verify that you understand manipulating kernel invocations and buffers in OpenCL</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a VADD program in C++ or Python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Add additional buffer objects and assign them to vectors defined on the host (see the provided vadd programs for examples of how to do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Chain vadds … e.g. C=A+B;  D=C+E;  F=D+G.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Compare the complexity of your host code to C</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(Sample solution is for C = A + B; D = C + E; F = D + G; return F)</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A host view of Working with kernels</a:t>
            </a:r>
            <a:endParaRPr lang="en-US" sz="4000" b="0" strike="noStrike" spc="-1">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Review</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(C++)</a:t>
            </a:r>
            <a:endParaRPr lang="en-US" sz="4400" b="0" strike="noStrike" spc="-1">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kernels are where all the action is in an OpenCL program.</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Steps to using kernels:</a:t>
            </a:r>
            <a:endParaRPr lang="en-US" sz="32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Load kernel source code into a </a:t>
            </a:r>
            <a:r>
              <a:rPr lang="en-US" sz="2800" b="0" strike="noStrike" spc="-1">
                <a:solidFill>
                  <a:srgbClr val="F79646"/>
                </a:solidFill>
                <a:latin typeface="Trebuchet MS"/>
              </a:rPr>
              <a:t>program object</a:t>
            </a:r>
            <a:r>
              <a:rPr lang="en-US" sz="2800" b="0" strike="noStrike" spc="-1">
                <a:solidFill>
                  <a:srgbClr val="9BBB59"/>
                </a:solidFill>
                <a:latin typeface="Trebuchet MS"/>
              </a:rPr>
              <a:t> </a:t>
            </a:r>
            <a:r>
              <a:rPr lang="en-US" sz="2800" b="0" strike="noStrike" spc="-1">
                <a:solidFill>
                  <a:srgbClr val="000000"/>
                </a:solidFill>
                <a:latin typeface="Trebuchet MS"/>
              </a:rPr>
              <a:t>from a file</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Make a </a:t>
            </a:r>
            <a:r>
              <a:rPr lang="en-US" sz="2800" b="0" strike="noStrike" spc="-1">
                <a:solidFill>
                  <a:srgbClr val="F79646"/>
                </a:solidFill>
                <a:latin typeface="Trebuchet MS"/>
              </a:rPr>
              <a:t>kernel functor </a:t>
            </a:r>
            <a:r>
              <a:rPr lang="en-US" sz="2800" b="0" strike="noStrike" spc="-1">
                <a:solidFill>
                  <a:srgbClr val="000000"/>
                </a:solidFill>
                <a:latin typeface="Trebuchet MS"/>
              </a:rPr>
              <a:t>from a function within the program</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Initialize device memory</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Call the kernel functor, specifying memory objects and global/local sizes</a:t>
            </a:r>
            <a:endParaRPr lang="en-US" sz="2800" b="0" strike="noStrike" spc="-1">
              <a:latin typeface="Arial"/>
            </a:endParaRPr>
          </a:p>
          <a:p>
            <a:pPr marL="971640" lvl="1" indent="-513720">
              <a:lnSpc>
                <a:spcPct val="120000"/>
              </a:lnSpc>
              <a:spcBef>
                <a:spcPts val="561"/>
              </a:spcBef>
              <a:buClr>
                <a:srgbClr val="000000"/>
              </a:buClr>
              <a:buFont typeface="Trebuchet MS"/>
              <a:buAutoNum type="arabicPeriod"/>
            </a:pPr>
            <a:r>
              <a:rPr lang="en-US" sz="2800" b="0" strike="noStrike" spc="-1">
                <a:solidFill>
                  <a:srgbClr val="000000"/>
                </a:solidFill>
                <a:latin typeface="Trebuchet MS"/>
              </a:rPr>
              <a:t>Read results back from the device</a:t>
            </a:r>
            <a:endParaRPr lang="en-US" sz="28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Note the kernel function argument list must match the kernel definition on the host.</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a:t>
            </a:r>
            <a:endParaRPr lang="en-US" sz="4400" b="0" strike="noStrike" spc="-1">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code can be a string in the host code (toy codes)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the kernel code can be loaded from a file (real codes)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 for the default devices within the default context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program.build();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743040" indent="-28512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the kernel functor from a function within the program – allows us to ‘call’ the kernel to enqueue it</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cl::make_kernel</a:t>
            </a:r>
            <a:endParaRPr lang="en-US" sz="2800" b="0" strike="noStrike" spc="-1">
              <a:latin typeface="Arial"/>
            </a:endParaRPr>
          </a:p>
          <a:p>
            <a:pPr marL="743040" indent="-285120">
              <a:lnSpc>
                <a:spcPct val="100000"/>
              </a:lnSpc>
              <a:spcBef>
                <a:spcPts val="561"/>
              </a:spcBef>
            </a:pPr>
            <a:r>
              <a:rPr lang="en-US" sz="2800" b="0" strike="noStrike" spc="-1">
                <a:solidFill>
                  <a:srgbClr val="000000"/>
                </a:solidFill>
                <a:latin typeface="Courier New Bold"/>
              </a:rPr>
              <a:t>&lt;cl::Buffer, cl::Buffer, cl::Buffer, int&gt; vadd(program, "vadd");</a:t>
            </a:r>
            <a:endParaRPr lang="en-US" sz="2800" b="0" strike="noStrike" spc="-1">
              <a:latin typeface="Arial"/>
            </a:endParaRPr>
          </a:p>
          <a:p>
            <a:pPr marL="743040" indent="-285120">
              <a:lnSpc>
                <a:spcPct val="100000"/>
              </a:lnSpc>
              <a:spcBef>
                <a:spcPts val="641"/>
              </a:spcBef>
            </a:pPr>
            <a:endParaRPr lang="en-US" sz="2800" b="0" strike="noStrike" spc="-1">
              <a:latin typeface="Arial"/>
            </a:endParaRPr>
          </a:p>
        </p:txBody>
      </p:sp>
      <p:sp>
        <p:nvSpPr>
          <p:cNvPr id="1223" name="CustomShape 3"/>
          <p:cNvSpPr/>
          <p:nvPr/>
        </p:nvSpPr>
        <p:spPr>
          <a:xfrm>
            <a:off x="3852000" y="2925000"/>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The build step can be carried out by specifying </a:t>
            </a:r>
            <a:r>
              <a:rPr lang="en-US" sz="1600" b="0" i="1" strike="noStrike" spc="-1">
                <a:solidFill>
                  <a:srgbClr val="4F81BD"/>
                </a:solidFill>
                <a:latin typeface="Trebuchet MS"/>
                <a:ea typeface="DejaVu Sans"/>
              </a:rPr>
              <a:t>true</a:t>
            </a:r>
            <a:r>
              <a:rPr lang="en-US" sz="1600" b="0" strike="noStrike" spc="-1">
                <a:solidFill>
                  <a:srgbClr val="4F81BD"/>
                </a:solidFill>
                <a:latin typeface="Trebuchet MS"/>
                <a:ea typeface="DejaVu Sans"/>
              </a:rPr>
              <a:t> in the program constructor. If you need to specify build flags you must specify </a:t>
            </a:r>
            <a:r>
              <a:rPr lang="en-US" sz="1600" b="0" i="1" strike="noStrike" spc="-1">
                <a:solidFill>
                  <a:srgbClr val="4F81BD"/>
                </a:solidFill>
                <a:latin typeface="Trebuchet MS"/>
                <a:ea typeface="DejaVu Sans"/>
              </a:rPr>
              <a:t>false</a:t>
            </a:r>
            <a:r>
              <a:rPr lang="en-US" sz="1600" b="0" strike="noStrike" spc="-1">
                <a:solidFill>
                  <a:srgbClr val="4F81BD"/>
                </a:solidFill>
                <a:latin typeface="Trebuchet MS"/>
                <a:ea typeface="DejaVu Sans"/>
              </a:rPr>
              <a:t> in the constructor and use this method instead.</a:t>
            </a:r>
            <a:endParaRPr lang="en-US" sz="1600" b="0" strike="noStrike" spc="-1">
              <a:latin typeface="Arial"/>
            </a:endParaRPr>
          </a:p>
          <a:p>
            <a:pPr>
              <a:lnSpc>
                <a:spcPct val="100000"/>
              </a:lnSpc>
            </a:pP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Create a kernel (advanced)</a:t>
            </a:r>
            <a:endParaRPr lang="en-US" sz="4400" b="0" strike="noStrike" spc="-1">
              <a:latin typeface="Arial"/>
            </a:endParaRPr>
          </a:p>
        </p:txBody>
      </p:sp>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query information about a kernel, you will need to create a kernel object too:</a:t>
            </a:r>
            <a:endParaRPr lang="en-US" sz="3200" b="0" strike="noStrike" spc="-1">
              <a:latin typeface="Arial"/>
            </a:endParaRPr>
          </a:p>
          <a:p>
            <a:pPr marL="743040" indent="-285120">
              <a:lnSpc>
                <a:spcPct val="100000"/>
              </a:lnSpc>
              <a:spcBef>
                <a:spcPts val="561"/>
              </a:spcBef>
            </a:pPr>
            <a:endParaRPr lang="en-US" sz="3200" b="0" strike="noStrike" spc="-1">
              <a:latin typeface="Arial"/>
            </a:endParaRPr>
          </a:p>
          <a:p>
            <a:pPr marL="743040" indent="-285120">
              <a:lnSpc>
                <a:spcPct val="100000"/>
              </a:lnSpc>
              <a:spcBef>
                <a:spcPts val="561"/>
              </a:spcBef>
            </a:pPr>
            <a:r>
              <a:rPr lang="en-US" sz="2800" b="0" strike="noStrike" spc="-1">
                <a:solidFill>
                  <a:srgbClr val="9BBB59"/>
                </a:solidFill>
                <a:latin typeface="Courier New Bold"/>
              </a:rPr>
              <a:t>cl::Kernel</a:t>
            </a:r>
            <a:r>
              <a:rPr lang="en-US" sz="2800" b="0" strike="noStrike" spc="-1">
                <a:solidFill>
                  <a:srgbClr val="000000"/>
                </a:solidFill>
                <a:latin typeface="Courier New Bold"/>
              </a:rPr>
              <a:t> ko_vadd(program, “vadd”);</a:t>
            </a:r>
            <a:endParaRPr lang="en-US" sz="2800" b="0" strike="noStrike" spc="-1">
              <a:latin typeface="Arial"/>
            </a:endParaRPr>
          </a:p>
          <a:p>
            <a:pPr marL="743040" indent="-285120">
              <a:lnSpc>
                <a:spcPct val="100000"/>
              </a:lnSpc>
              <a:spcBef>
                <a:spcPts val="561"/>
              </a:spcBef>
            </a:pP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Get the default size of local dimension (i.e. the size of a Work-Group)</a:t>
            </a: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a:t>
            </a:r>
            <a:r>
              <a:rPr lang="en-US" sz="2000" b="0" strike="noStrike" spc="-1">
                <a:solidFill>
                  <a:srgbClr val="C0504D"/>
                </a:solidFill>
                <a:latin typeface="Courier New Bold"/>
              </a:rPr>
              <a:t>size_t</a:t>
            </a:r>
            <a:r>
              <a:rPr lang="en-US" sz="2000" b="0" strike="noStrike" spc="-1">
                <a:solidFill>
                  <a:srgbClr val="000000"/>
                </a:solidFill>
                <a:latin typeface="Courier New Bold"/>
              </a:rPr>
              <a:t> local = ko_vadd.getWorkGroupInfo</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&lt;</a:t>
            </a:r>
            <a:r>
              <a:rPr lang="en-US" sz="2000" b="0" strike="noStrike" spc="-1">
                <a:solidFill>
                  <a:srgbClr val="9BBB59"/>
                </a:solidFill>
                <a:latin typeface="Courier New Bold"/>
              </a:rPr>
              <a:t>CL_KERNEL_WORK_GROUP_SIZE</a:t>
            </a:r>
            <a:r>
              <a:rPr lang="en-US" sz="2000" b="0" strike="noStrike" spc="-1">
                <a:solidFill>
                  <a:srgbClr val="000000"/>
                </a:solidFill>
                <a:latin typeface="Courier New Bold"/>
              </a:rPr>
              <a:t>&gt;(cl::</a:t>
            </a:r>
            <a:r>
              <a:rPr lang="en-US" sz="2000" b="0" strike="noStrike" spc="-1">
                <a:solidFill>
                  <a:srgbClr val="9BBB59"/>
                </a:solidFill>
                <a:latin typeface="Courier New Bold"/>
              </a:rPr>
              <a:t>Device</a:t>
            </a:r>
            <a:r>
              <a:rPr lang="en-US" sz="2000" b="0" strike="noStrike" spc="-1">
                <a:solidFill>
                  <a:srgbClr val="000000"/>
                </a:solidFill>
                <a:latin typeface="Courier New Bold"/>
              </a:rPr>
              <a:t>::getDefault());</a:t>
            </a:r>
            <a:endParaRPr lang="en-US" sz="2000" b="0" strike="noStrike" spc="-1">
              <a:latin typeface="Arial"/>
            </a:endParaRPr>
          </a:p>
          <a:p>
            <a:pPr marL="457200">
              <a:lnSpc>
                <a:spcPct val="100000"/>
              </a:lnSpc>
              <a:spcBef>
                <a:spcPts val="561"/>
              </a:spcBef>
            </a:pPr>
            <a:endParaRPr lang="en-US" sz="2000" b="0" strike="noStrike" spc="-1">
              <a:latin typeface="Arial"/>
            </a:endParaRPr>
          </a:p>
          <a:p>
            <a:pPr marL="743040" indent="-285120">
              <a:lnSpc>
                <a:spcPct val="100000"/>
              </a:lnSpc>
              <a:spcBef>
                <a:spcPts val="561"/>
              </a:spcBef>
            </a:pPr>
            <a:endParaRPr lang="en-US" sz="2000" b="0" strike="noStrike" spc="-1">
              <a:latin typeface="Arial"/>
            </a:endParaRPr>
          </a:p>
          <a:p>
            <a:pPr marL="743040" indent="-285120">
              <a:lnSpc>
                <a:spcPct val="100000"/>
              </a:lnSpc>
              <a:spcBef>
                <a:spcPts val="641"/>
              </a:spcBef>
            </a:pPr>
            <a:endParaRPr lang="en-US" sz="2000" b="0" strike="noStrike" spc="-1">
              <a:latin typeface="Arial"/>
            </a:endParaRPr>
          </a:p>
        </p:txBody>
      </p:sp>
      <p:sp>
        <p:nvSpPr>
          <p:cNvPr id="1226" name="CustomShape 3"/>
          <p:cNvSpPr/>
          <p:nvPr/>
        </p:nvSpPr>
        <p:spPr>
          <a:xfrm>
            <a:off x="5508000" y="235188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If we set the local dimension ourselves or accept the OpenCL runtime’s, we don’t need this step</a:t>
            </a:r>
            <a:endParaRPr lang="en-US" sz="1600" b="0" strike="noStrike" spc="-1">
              <a:latin typeface="Arial"/>
            </a:endParaRPr>
          </a:p>
          <a:p>
            <a:pPr>
              <a:lnSpc>
                <a:spcPct val="100000"/>
              </a:lnSpc>
            </a:pPr>
            <a:endParaRPr lang="en-US" sz="1600" b="0" strike="noStrike" spc="-1">
              <a:latin typeface="Arial"/>
            </a:endParaRPr>
          </a:p>
        </p:txBody>
      </p:sp>
      <p:sp>
        <p:nvSpPr>
          <p:cNvPr id="1227" name="CustomShape 4"/>
          <p:cNvSpPr/>
          <p:nvPr/>
        </p:nvSpPr>
        <p:spPr>
          <a:xfrm>
            <a:off x="1907640" y="63007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use any work-group-info parameter from table 5.15 in the OpenCL 1.1 specification. The function will return the appropriate type.</a:t>
            </a:r>
            <a:endParaRPr lang="en-US" sz="1600" b="0" strike="noStrike" spc="-1">
              <a:latin typeface="Arial"/>
            </a:endParaRPr>
          </a:p>
        </p:txBody>
      </p:sp>
      <p:sp>
        <p:nvSpPr>
          <p:cNvPr id="1228" name="CustomShape 5"/>
          <p:cNvSpPr/>
          <p:nvPr/>
        </p:nvSpPr>
        <p:spPr>
          <a:xfrm flipH="1" flipV="1">
            <a:off x="1762920" y="616464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Associate with args and enqueue kernel</a:t>
            </a:r>
            <a:endParaRPr lang="en-US" sz="3600" b="0" strike="noStrike" spc="-1">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Enqueue the kernel for execution with buffer objects </a:t>
            </a:r>
            <a:r>
              <a:rPr lang="en-US" sz="2800" b="0" strike="noStrike" spc="-1">
                <a:solidFill>
                  <a:srgbClr val="000000"/>
                </a:solidFill>
                <a:latin typeface="Courier New Bold"/>
              </a:rPr>
              <a:t>d_a</a:t>
            </a:r>
            <a:r>
              <a:rPr lang="en-US" sz="2800" b="0" strike="noStrike" spc="-1">
                <a:solidFill>
                  <a:srgbClr val="000000"/>
                </a:solidFill>
                <a:latin typeface="Trebuchet MS"/>
              </a:rPr>
              <a:t>, </a:t>
            </a:r>
            <a:r>
              <a:rPr lang="en-US" sz="2800" b="0" strike="noStrike" spc="-1">
                <a:solidFill>
                  <a:srgbClr val="000000"/>
                </a:solidFill>
                <a:latin typeface="Courier New Bold"/>
              </a:rPr>
              <a:t>d_b</a:t>
            </a:r>
            <a:r>
              <a:rPr lang="en-US" sz="2800" b="0" strike="noStrike" spc="-1">
                <a:solidFill>
                  <a:srgbClr val="000000"/>
                </a:solidFill>
                <a:latin typeface="Trebuchet MS"/>
              </a:rPr>
              <a:t> and </a:t>
            </a:r>
            <a:r>
              <a:rPr lang="en-US" sz="2800" b="0" strike="noStrike" spc="-1">
                <a:solidFill>
                  <a:srgbClr val="000000"/>
                </a:solidFill>
                <a:latin typeface="Courier New Bold"/>
              </a:rPr>
              <a:t>d_c</a:t>
            </a:r>
            <a:r>
              <a:rPr lang="en-US" sz="2800" b="0" strike="noStrike" spc="-1">
                <a:solidFill>
                  <a:srgbClr val="000000"/>
                </a:solidFill>
                <a:latin typeface="Trebuchet MS"/>
              </a:rPr>
              <a:t> and their length, </a:t>
            </a:r>
            <a:r>
              <a:rPr lang="en-US" sz="2800" b="0" strike="noStrike" spc="-1">
                <a:solidFill>
                  <a:srgbClr val="000000"/>
                </a:solidFill>
                <a:latin typeface="Courier New Bold"/>
              </a:rPr>
              <a:t>count</a:t>
            </a:r>
            <a:r>
              <a:rPr lang="en-US" sz="2800" b="0" strike="noStrike" spc="-1">
                <a:solidFill>
                  <a:srgbClr val="000000"/>
                </a:solidFill>
                <a:latin typeface="Trebuchet MS"/>
              </a:rPr>
              <a:t>:</a:t>
            </a:r>
            <a:endParaRPr lang="en-US" sz="2800" b="0" strike="noStrike" spc="-1">
              <a:latin typeface="Arial"/>
            </a:endParaRPr>
          </a:p>
          <a:p>
            <a:pPr>
              <a:lnSpc>
                <a:spcPct val="100000"/>
              </a:lnSpc>
              <a:spcBef>
                <a:spcPts val="561"/>
              </a:spcBef>
            </a:pPr>
            <a:endParaRPr lang="en-US" sz="2800" b="0" strike="noStrike" spc="-1">
              <a:latin typeface="Arial"/>
            </a:endParaRPr>
          </a:p>
          <a:p>
            <a:pPr marL="457200">
              <a:lnSpc>
                <a:spcPct val="100000"/>
              </a:lnSpc>
              <a:spcBef>
                <a:spcPts val="400"/>
              </a:spcBef>
            </a:pPr>
            <a:endParaRPr lang="en-US" sz="2800" b="0" strike="noStrike" spc="-1">
              <a:latin typeface="Arial"/>
            </a:endParaRPr>
          </a:p>
          <a:p>
            <a:pPr marL="457200">
              <a:lnSpc>
                <a:spcPct val="100000"/>
              </a:lnSpc>
              <a:spcBef>
                <a:spcPts val="400"/>
              </a:spcBef>
            </a:pPr>
            <a:r>
              <a:rPr lang="en-US" sz="2000" b="0" strike="noStrike" spc="-1">
                <a:solidFill>
                  <a:srgbClr val="000000"/>
                </a:solidFill>
                <a:latin typeface="Courier New Bold"/>
              </a:rPr>
              <a:t>vadd(cl::EnqueueArgs(</a:t>
            </a:r>
            <a:endParaRPr lang="en-US" sz="2000" b="0" strike="noStrike" spc="-1">
              <a:latin typeface="Arial"/>
            </a:endParaRPr>
          </a:p>
          <a:p>
            <a:pPr marL="457200">
              <a:lnSpc>
                <a:spcPct val="100000"/>
              </a:lnSpc>
              <a:spcBef>
                <a:spcPts val="400"/>
              </a:spcBef>
            </a:pPr>
            <a:r>
              <a:rPr lang="en-US" sz="2000" b="0" strike="noStrike" spc="-1">
                <a:solidFill>
                  <a:srgbClr val="000000"/>
                </a:solidFill>
                <a:latin typeface="Courier New Bold"/>
              </a:rPr>
              <a:t>    queue, cl::NDRange(count), cl::NDRange(local)),</a:t>
            </a:r>
            <a:br/>
            <a:r>
              <a:rPr lang="en-US" sz="2000" b="0" strike="noStrike" spc="-1">
                <a:solidFill>
                  <a:srgbClr val="000000"/>
                </a:solidFill>
                <a:latin typeface="Courier New Bold"/>
              </a:rPr>
              <a:t>    d_a, d_b, d_c, count);</a:t>
            </a:r>
            <a:endParaRPr lang="en-US" sz="2000" b="0" strike="noStrike" spc="-1">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0" strike="noStrike" spc="-1">
                <a:solidFill>
                  <a:srgbClr val="4F81BD"/>
                </a:solidFill>
                <a:latin typeface="Trebuchet MS"/>
                <a:ea typeface="DejaVu Sans"/>
              </a:rPr>
              <a:t>We can include any arguments from the clEnqueueNDRangeKernel function including Event wait lists (to be discussed later) and the command queue (optional)</a:t>
            </a:r>
            <a:endParaRPr lang="en-US" sz="1600" b="0" strike="noStrike" spc="-1">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 source string can be defined with three quote marks – no need to escape new lines: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	__kernel void func()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Or in a file and loaded at runtime: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source = open(‘file.cl’).read()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program object is created and built:</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Courier New Bold"/>
              </a:rPr>
              <a:t>prg = </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Courier New Bold"/>
              </a:rPr>
              <a:t>pyopencl.Program(context,source).build()</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Kernels can be called as a method of the built program object; as in </a:t>
            </a:r>
            <a:endParaRPr lang="en-US" sz="3200" b="0" strike="noStrike" spc="-1">
              <a:latin typeface="Arial"/>
            </a:endParaRPr>
          </a:p>
          <a:p>
            <a:pPr>
              <a:lnSpc>
                <a:spcPct val="100000"/>
              </a:lnSpc>
              <a:spcBef>
                <a:spcPts val="300"/>
              </a:spcBef>
            </a:pPr>
            <a:endParaRPr lang="en-US" sz="3200" b="0" strike="noStrike" spc="-1">
              <a:latin typeface="Arial"/>
            </a:endParaRPr>
          </a:p>
          <a:p>
            <a:pPr algn="ctr">
              <a:lnSpc>
                <a:spcPct val="100000"/>
              </a:lnSpc>
              <a:spcBef>
                <a:spcPts val="641"/>
              </a:spcBef>
            </a:pPr>
            <a:r>
              <a:rPr lang="en-US" sz="3200" b="1" strike="noStrike" spc="-1">
                <a:solidFill>
                  <a:srgbClr val="8064A2"/>
                </a:solidFill>
                <a:latin typeface="Courier New Bold"/>
              </a:rPr>
              <a:t>program.kernel(q, t, l, a)</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basic arguments to this call are:</a:t>
            </a:r>
            <a:endParaRPr lang="en-US" sz="32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q</a:t>
            </a:r>
            <a:r>
              <a:rPr lang="en-US" sz="2800" b="0" strike="noStrike" spc="-1">
                <a:solidFill>
                  <a:srgbClr val="000000"/>
                </a:solidFill>
                <a:latin typeface="Trebuchet MS"/>
              </a:rPr>
              <a:t> is the Command Queue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t</a:t>
            </a:r>
            <a:r>
              <a:rPr lang="en-US" sz="2800" b="0" strike="noStrike" spc="-1">
                <a:solidFill>
                  <a:srgbClr val="000000"/>
                </a:solidFill>
                <a:latin typeface="Trebuchet MS"/>
              </a:rPr>
              <a:t> is the Global size as a tuple:</a:t>
            </a:r>
            <a:br/>
            <a:r>
              <a:rPr lang="en-US" sz="2800" b="0" strike="noStrike" spc="-1">
                <a:solidFill>
                  <a:srgbClr val="000000"/>
                </a:solidFill>
                <a:latin typeface="Trebuchet MS"/>
              </a:rPr>
              <a:t> (x, ), (x,y), or (x,y,z)</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l</a:t>
            </a:r>
            <a:r>
              <a:rPr lang="en-US" sz="2800" b="0" strike="noStrike" spc="-1">
                <a:solidFill>
                  <a:srgbClr val="000000"/>
                </a:solidFill>
                <a:latin typeface="Trebuchet MS"/>
              </a:rPr>
              <a:t> is the Local size as a tuple or None</a:t>
            </a:r>
            <a:endParaRPr lang="en-US" sz="2800" b="0" strike="noStrike" spc="-1">
              <a:latin typeface="Arial"/>
            </a:endParaRPr>
          </a:p>
          <a:p>
            <a:pPr marL="803160" lvl="1" indent="-34524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 </a:t>
            </a:r>
            <a:r>
              <a:rPr lang="en-US" sz="2800" b="1" strike="noStrike" spc="-1">
                <a:solidFill>
                  <a:srgbClr val="8064A2"/>
                </a:solidFill>
                <a:latin typeface="Courier New Bold"/>
              </a:rPr>
              <a:t>a</a:t>
            </a:r>
            <a:r>
              <a:rPr lang="en-US" sz="2800" b="0" strike="noStrike" spc="-1">
                <a:solidFill>
                  <a:srgbClr val="000000"/>
                </a:solidFill>
                <a:latin typeface="Trebuchet MS"/>
              </a:rPr>
              <a:t> is the list of arguments to pass to the kernel</a:t>
            </a:r>
            <a:endParaRPr lang="en-US" sz="2800" b="0" strike="noStrike" spc="-1">
              <a:latin typeface="Arial"/>
            </a:endParaRPr>
          </a:p>
          <a:p>
            <a:pPr marL="1258920" lvl="2" indent="-401040">
              <a:lnSpc>
                <a:spcPct val="100000"/>
              </a:lnSpc>
              <a:spcBef>
                <a:spcPts val="479"/>
              </a:spcBef>
              <a:buClr>
                <a:srgbClr val="000000"/>
              </a:buClr>
              <a:buFont typeface="Arial"/>
              <a:buChar char="•"/>
            </a:pPr>
            <a:r>
              <a:rPr lang="en-US" sz="2400" b="0" strike="noStrike" spc="-1">
                <a:solidFill>
                  <a:srgbClr val="000000"/>
                </a:solidFill>
                <a:latin typeface="Trebuchet MS"/>
              </a:rPr>
              <a:t>Scalars must be type cast to numpy types; i.e. numpy.uint32(var), numpy.float32(var)</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Working with Kernels (Python)</a:t>
            </a:r>
            <a:endParaRPr lang="en-US" sz="4400" b="0" strike="noStrike" spc="-1">
              <a:latin typeface="Arial"/>
            </a:endParaRPr>
          </a:p>
        </p:txBody>
      </p:sp>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Calling the kernel from within the program object calls </a:t>
            </a:r>
            <a:r>
              <a:rPr lang="en-US" sz="3200" b="0" strike="noStrike" spc="-1">
                <a:solidFill>
                  <a:srgbClr val="8064A2"/>
                </a:solidFill>
                <a:latin typeface="Trebuchet MS"/>
              </a:rPr>
              <a:t>clCreateKernel()</a:t>
            </a:r>
            <a:r>
              <a:rPr lang="en-US" sz="3200" b="0" strike="noStrike" spc="-1">
                <a:solidFill>
                  <a:srgbClr val="000000"/>
                </a:solidFill>
                <a:latin typeface="Trebuchet MS"/>
              </a:rPr>
              <a:t> from the C API</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calling </a:t>
            </a:r>
            <a:r>
              <a:rPr lang="en-US" sz="2800" b="0" strike="noStrike" spc="-1">
                <a:solidFill>
                  <a:srgbClr val="8064A2"/>
                </a:solidFill>
                <a:latin typeface="Trebuchet MS"/>
              </a:rPr>
              <a:t>program.kernel()</a:t>
            </a:r>
            <a:r>
              <a:rPr lang="en-US" sz="2800" b="0" strike="noStrike" spc="-1">
                <a:solidFill>
                  <a:srgbClr val="000000"/>
                </a:solidFill>
                <a:latin typeface="Trebuchet MS"/>
              </a:rPr>
              <a:t> creates the kernel object every time, which is unnecessary</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pull out the kernel to stop this:</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kernel = program.kernel</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Specify the scalar arguments on the kernel object to save casting in the kernel execution call:</a:t>
            </a:r>
            <a:endParaRPr lang="en-US" sz="3200" b="0" strike="noStrike" spc="-1">
              <a:latin typeface="Arial"/>
            </a:endParaRPr>
          </a:p>
          <a:p>
            <a:pPr marL="457200">
              <a:lnSpc>
                <a:spcPct val="100000"/>
              </a:lnSpc>
              <a:spcBef>
                <a:spcPts val="519"/>
              </a:spcBef>
            </a:pPr>
            <a:r>
              <a:rPr lang="en-US" sz="2600" b="1" strike="noStrike" spc="-1">
                <a:solidFill>
                  <a:srgbClr val="8064A2"/>
                </a:solidFill>
                <a:latin typeface="Courier New Bold"/>
              </a:rPr>
              <a:t>kernel.set_scalar_arg_dtypes([list, of, arg, types])</a:t>
            </a:r>
            <a:endParaRPr lang="en-US" sz="2600" b="0" strike="noStrike" spc="-1">
              <a:latin typeface="Arial"/>
            </a:endParaRPr>
          </a:p>
          <a:p>
            <a:pPr marL="457200">
              <a:lnSpc>
                <a:spcPct val="100000"/>
              </a:lnSpc>
              <a:spcBef>
                <a:spcPts val="479"/>
              </a:spcBef>
            </a:pPr>
            <a:endParaRPr lang="en-US" sz="26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Buffer and local memory arguments should be set as None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arguments could be numpy.float32, numpy.uint32, etc.</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5: The D = A + B + C problem</a:t>
            </a:r>
            <a:endParaRPr lang="en-US" sz="3600" b="0" strike="noStrike" spc="-1">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Goal: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how to control the </a:t>
            </a:r>
            <a:r>
              <a:rPr lang="en-US" sz="2800" b="0" strike="noStrike" spc="-1">
                <a:solidFill>
                  <a:srgbClr val="8064A2"/>
                </a:solidFill>
                <a:latin typeface="Trebuchet MS"/>
              </a:rPr>
              <a:t>argument definitions </a:t>
            </a:r>
            <a:r>
              <a:rPr lang="en-US" sz="2800" b="0" strike="noStrike" spc="-1">
                <a:solidFill>
                  <a:srgbClr val="000000"/>
                </a:solidFill>
                <a:latin typeface="Trebuchet MS"/>
              </a:rPr>
              <a:t>for a </a:t>
            </a:r>
            <a:r>
              <a:rPr lang="en-US" sz="2800" b="0" u="sng" strike="noStrike" spc="-1">
                <a:solidFill>
                  <a:srgbClr val="000000"/>
                </a:solidFill>
                <a:uFillTx/>
                <a:latin typeface="Trebuchet MS"/>
              </a:rPr>
              <a:t>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verify that you understand the host/kernel interface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Start with a VADD program.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kernel so it adds three vectors together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Modify the host code to define three vectors and associate them with relevant kernel arguments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Read back the final result and verify that it is correct</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Test your result and verify that it is correct.  Print a message to that effect on the screen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We have now covered the basic platform runtime APIs in OpenCL</a:t>
            </a:r>
            <a:endParaRPr lang="en-US" sz="4400" b="0" strike="noStrike" spc="-1">
              <a:latin typeface="Arial"/>
            </a:endParaRPr>
          </a:p>
        </p:txBody>
      </p:sp>
      <p:sp>
        <p:nvSpPr>
          <p:cNvPr id="124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4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4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24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24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25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5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25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5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5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25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25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26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6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26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26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en-US" sz="2100" b="1" strike="noStrike" spc="-1">
                <a:solidFill>
                  <a:srgbClr val="000000"/>
                </a:solidFill>
                <a:latin typeface="Arial Narrow"/>
                <a:ea typeface="ヒラギノ角ゴ ProN W3"/>
              </a:rPr>
              <a:t>Context</a:t>
            </a:r>
            <a:endParaRPr lang="en-US" sz="2100" b="0" strike="noStrike" spc="-1">
              <a:latin typeface="Arial"/>
            </a:endParaRPr>
          </a:p>
        </p:txBody>
      </p:sp>
      <p:sp>
        <p:nvSpPr>
          <p:cNvPr id="126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26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26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CPU program binary</a:t>
            </a:r>
            <a:endParaRPr lang="en-US" sz="900" b="0" strike="noStrike" spc="-1">
              <a:latin typeface="Arial"/>
            </a:endParaRPr>
          </a:p>
        </p:txBody>
      </p:sp>
      <p:sp>
        <p:nvSpPr>
          <p:cNvPr id="127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a:solidFill>
                  <a:srgbClr val="000000"/>
                </a:solidFill>
                <a:latin typeface="Arial Narrow"/>
                <a:ea typeface="ヒラギノ角ゴ ProN W3"/>
              </a:rPr>
              <a:t>dp_mul</a:t>
            </a:r>
            <a:endParaRPr lang="en-US" sz="900" b="0" strike="noStrike" spc="-1">
              <a:latin typeface="Arial"/>
            </a:endParaRPr>
          </a:p>
          <a:p>
            <a:pPr marL="36360" algn="ctr">
              <a:lnSpc>
                <a:spcPct val="99000"/>
              </a:lnSpc>
            </a:pPr>
            <a:r>
              <a:rPr lang="en-US" sz="900" b="1" strike="noStrike" spc="-1">
                <a:solidFill>
                  <a:srgbClr val="000000"/>
                </a:solidFill>
                <a:latin typeface="Arial Narrow"/>
                <a:ea typeface="ヒラギノ角ゴ ProN W3"/>
              </a:rPr>
              <a:t>GPU program binary</a:t>
            </a:r>
            <a:endParaRPr lang="en-US" sz="900" b="0" strike="noStrike" spc="-1">
              <a:latin typeface="Arial"/>
            </a:endParaRPr>
          </a:p>
        </p:txBody>
      </p:sp>
      <p:sp>
        <p:nvSpPr>
          <p:cNvPr id="127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27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27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27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27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7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Buffers</a:t>
            </a:r>
            <a:endParaRPr lang="en-US" sz="1500" b="0" strike="noStrike" spc="-1">
              <a:latin typeface="Arial"/>
            </a:endParaRPr>
          </a:p>
        </p:txBody>
      </p:sp>
      <p:sp>
        <p:nvSpPr>
          <p:cNvPr id="127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28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en-US" sz="1500" b="1" strike="noStrike" spc="-1">
                <a:solidFill>
                  <a:srgbClr val="000000"/>
                </a:solidFill>
                <a:latin typeface="Arial Narrow"/>
                <a:ea typeface="ヒラギノ角ゴ ProN W3"/>
              </a:rPr>
              <a:t>Images</a:t>
            </a:r>
            <a:endParaRPr lang="en-US" sz="1500" b="0" strike="noStrike" spc="-1">
              <a:latin typeface="Arial"/>
            </a:endParaRPr>
          </a:p>
        </p:txBody>
      </p:sp>
      <p:sp>
        <p:nvSpPr>
          <p:cNvPr id="128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28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In</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8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28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400" b="1" strike="noStrike" spc="-1">
                <a:solidFill>
                  <a:srgbClr val="000000"/>
                </a:solidFill>
                <a:latin typeface="Arial Narrow"/>
                <a:ea typeface="ヒラギノ角ゴ ProN W3"/>
              </a:rPr>
              <a:t>Out of</a:t>
            </a:r>
            <a:br/>
            <a:r>
              <a:rPr lang="en-US" sz="1400" b="1" strike="noStrike" spc="-1">
                <a:solidFill>
                  <a:srgbClr val="000000"/>
                </a:solidFill>
                <a:latin typeface="Arial Narrow"/>
                <a:ea typeface="ヒラギノ角ゴ ProN W3"/>
              </a:rPr>
              <a:t>Order</a:t>
            </a:r>
            <a:endParaRPr lang="en-US" sz="1400" b="0" strike="noStrike" spc="-1">
              <a:latin typeface="Arial"/>
            </a:endParaRPr>
          </a:p>
          <a:p>
            <a:pPr marL="36360" algn="ctr">
              <a:lnSpc>
                <a:spcPct val="99000"/>
              </a:lnSpc>
            </a:pPr>
            <a:r>
              <a:rPr lang="en-US" sz="1400" b="1" strike="noStrike" spc="-1">
                <a:solidFill>
                  <a:srgbClr val="000000"/>
                </a:solidFill>
                <a:latin typeface="Arial Narrow"/>
                <a:ea typeface="ヒラギノ角ゴ ProN W3"/>
              </a:rPr>
              <a:t>Queue</a:t>
            </a:r>
            <a:endParaRPr lang="en-US" sz="1400" b="0" strike="noStrike" spc="-1">
              <a:latin typeface="Arial"/>
            </a:endParaRPr>
          </a:p>
        </p:txBody>
      </p:sp>
      <p:sp>
        <p:nvSpPr>
          <p:cNvPr id="129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000000"/>
                </a:solidFill>
                <a:latin typeface="Arial Narrow"/>
                <a:ea typeface="ヒラギノ角ゴ ProN W3"/>
              </a:rPr>
              <a:t>Compute Device</a:t>
            </a:r>
            <a:endParaRPr lang="en-US" sz="1500" b="0" strike="noStrike" spc="-1">
              <a:latin typeface="Arial"/>
            </a:endParaRPr>
          </a:p>
        </p:txBody>
      </p:sp>
      <p:pic>
        <p:nvPicPr>
          <p:cNvPr id="1291" name="Picture 62"/>
          <p:cNvPicPr/>
          <p:nvPr/>
        </p:nvPicPr>
        <p:blipFill>
          <a:blip r:embed="rId2"/>
          <a:stretch/>
        </p:blipFill>
        <p:spPr>
          <a:xfrm>
            <a:off x="0" y="5533560"/>
            <a:ext cx="9018000" cy="847080"/>
          </a:xfrm>
          <a:prstGeom prst="rect">
            <a:avLst/>
          </a:prstGeom>
          <a:ln w="25560">
            <a:noFill/>
          </a:ln>
        </p:spPr>
      </p:pic>
      <p:sp>
        <p:nvSpPr>
          <p:cNvPr id="129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29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30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30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CPU</a:t>
            </a:r>
            <a:endParaRPr lang="en-US" sz="1500" b="0" strike="noStrike" spc="-1">
              <a:latin typeface="Arial"/>
            </a:endParaRPr>
          </a:p>
        </p:txBody>
      </p:sp>
      <p:sp>
        <p:nvSpPr>
          <p:cNvPr id="130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30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Programs</a:t>
            </a:r>
            <a:endParaRPr lang="en-US" sz="1500" b="0" strike="noStrike" spc="-1">
              <a:latin typeface="Arial"/>
            </a:endParaRPr>
          </a:p>
        </p:txBody>
      </p:sp>
      <p:sp>
        <p:nvSpPr>
          <p:cNvPr id="130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Kernels</a:t>
            </a:r>
            <a:endParaRPr lang="en-US" sz="1500" b="0" strike="noStrike" spc="-1">
              <a:latin typeface="Arial"/>
            </a:endParaRPr>
          </a:p>
        </p:txBody>
      </p:sp>
      <p:sp>
        <p:nvSpPr>
          <p:cNvPr id="130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Memory Objects</a:t>
            </a:r>
            <a:endParaRPr lang="en-US" sz="1500" b="0" strike="noStrike" spc="-1">
              <a:latin typeface="Arial"/>
            </a:endParaRPr>
          </a:p>
        </p:txBody>
      </p:sp>
      <p:sp>
        <p:nvSpPr>
          <p:cNvPr id="130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nSpc>
                <a:spcPct val="99000"/>
              </a:lnSpc>
            </a:pPr>
            <a:r>
              <a:rPr lang="en-US" sz="1500" b="1" strike="noStrike" spc="-1">
                <a:solidFill>
                  <a:srgbClr val="000000"/>
                </a:solidFill>
                <a:latin typeface="Arial Narrow"/>
                <a:ea typeface="ヒラギノ角ゴ ProN W3"/>
              </a:rPr>
              <a:t>Command Queues</a:t>
            </a:r>
            <a:endParaRPr lang="en-US" sz="15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Introduction to OpenCL kernel programming</a:t>
            </a:r>
            <a:endParaRPr lang="en-US" sz="4000" b="0" strike="noStrike" spc="-1">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Derived from </a:t>
            </a:r>
            <a:r>
              <a:rPr lang="en-US" sz="3200" b="1" strike="noStrike" spc="-1">
                <a:solidFill>
                  <a:srgbClr val="4BACC6"/>
                </a:solidFill>
                <a:latin typeface="Trebuchet MS"/>
              </a:rPr>
              <a:t>ISO C99</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few </a:t>
            </a:r>
            <a:r>
              <a:rPr lang="en-US" sz="2800" b="1" i="1" strike="noStrike" spc="-1">
                <a:solidFill>
                  <a:srgbClr val="C0504D"/>
                </a:solidFill>
                <a:latin typeface="Trebuchet MS"/>
              </a:rPr>
              <a:t>restrictions</a:t>
            </a:r>
            <a:r>
              <a:rPr lang="en-US" sz="2800" b="0" strike="noStrike" spc="-1">
                <a:solidFill>
                  <a:srgbClr val="000000"/>
                </a:solidFill>
                <a:latin typeface="Trebuchet MS"/>
              </a:rPr>
              <a:t>: no recursion, function pointers, functions in C99 standard headers ...</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Preprocessing directives defined by C99 are supported (#include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data types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Scalar and vector data types, pointers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Data-type conversion functions: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convert_type&lt;_sat&gt;&lt;_roundingmode&gt;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Image types: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image2d_t, image3d_t and sampler_t</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for Compute Kernels</a:t>
            </a:r>
            <a:endParaRPr lang="en-US" sz="4400" b="0" strike="noStrike" spc="-1">
              <a:latin typeface="Arial"/>
            </a:endParaRPr>
          </a:p>
        </p:txBody>
      </p:sp>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C0504D"/>
                </a:solidFill>
                <a:latin typeface="Trebuchet MS"/>
              </a:rPr>
              <a:t>mandatory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Work-Item functions, math.h, read and write image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Relational, geometric functions, synchronization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printf (v1.2 only, so not currently for NVIDIA GPUs)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Built-in functions — </a:t>
            </a:r>
            <a:r>
              <a:rPr lang="en-US" sz="3200" b="1" i="1" strike="noStrike" spc="-1">
                <a:solidFill>
                  <a:srgbClr val="8064A2"/>
                </a:solidFill>
                <a:latin typeface="Trebuchet MS"/>
              </a:rPr>
              <a:t>optional</a:t>
            </a:r>
            <a:r>
              <a:rPr lang="en-US" sz="3200" b="0" strike="noStrike" spc="-1">
                <a:solidFill>
                  <a:srgbClr val="8064A2"/>
                </a:solidFill>
                <a:latin typeface="Trebuchet MS"/>
              </a:rPr>
              <a:t> (called “extensions”)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precision, atomics to global and local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Selection of rounding mode, writes to image3d_t surface</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Highlights</a:t>
            </a:r>
            <a:endParaRPr lang="en-US" sz="4400" b="0" strike="noStrike" spc="-1">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__kernel</a:t>
            </a:r>
            <a:r>
              <a:rPr lang="en-US" sz="2800" b="0" strike="noStrike" spc="-1">
                <a:solidFill>
                  <a:srgbClr val="000000"/>
                </a:solidFill>
                <a:latin typeface="Trebuchet MS"/>
              </a:rPr>
              <a:t> qualifier declares a function as a kernel</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I.e. makes it visible to host code so it can be enqueued</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Kernels can call other kernel-side functions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Address space qualifiers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1" strike="noStrike" spc="-1">
                <a:solidFill>
                  <a:srgbClr val="604A7B"/>
                </a:solidFill>
                <a:latin typeface="Trebuchet MS"/>
              </a:rPr>
              <a:t>__global, __local, __constant, __private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Pointer kernel arguments must be declared with an address space qualifier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functions</a:t>
            </a:r>
            <a:endParaRPr lang="en-US" sz="3200" b="0" strike="noStrike" spc="-1">
              <a:latin typeface="Arial"/>
            </a:endParaRPr>
          </a:p>
          <a:p>
            <a:pPr marL="743040" lvl="1" indent="-285120">
              <a:lnSpc>
                <a:spcPct val="100000"/>
              </a:lnSpc>
              <a:spcBef>
                <a:spcPts val="561"/>
              </a:spcBef>
              <a:buClr>
                <a:srgbClr val="604A7B"/>
              </a:buClr>
              <a:buFont typeface="Arial"/>
              <a:buChar char="–"/>
            </a:pPr>
            <a:r>
              <a:rPr lang="en-US" sz="2800" b="0" strike="noStrike" spc="-1">
                <a:solidFill>
                  <a:srgbClr val="604A7B"/>
                </a:solidFill>
                <a:latin typeface="Trebuchet MS"/>
              </a:rPr>
              <a:t>get_work_dim(),  get_global_id(), get_local_id(), get_group_id()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Synchronization functions</a:t>
            </a:r>
            <a:endParaRPr lang="en-US" sz="32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Barriers</a:t>
            </a:r>
            <a:r>
              <a:rPr lang="en-US" sz="2800" b="0" strike="noStrike" spc="-1">
                <a:solidFill>
                  <a:srgbClr val="000000"/>
                </a:solidFill>
                <a:latin typeface="Trebuchet MS"/>
              </a:rPr>
              <a:t> - all work-items within a work-group must execute the barrier function before any work-item can continue</a:t>
            </a:r>
            <a:endParaRPr lang="en-US" sz="2800" b="0" strike="noStrike" spc="-1">
              <a:latin typeface="Arial"/>
            </a:endParaRPr>
          </a:p>
          <a:p>
            <a:pPr marL="743040" lvl="1" indent="-285120">
              <a:lnSpc>
                <a:spcPct val="100000"/>
              </a:lnSpc>
              <a:spcBef>
                <a:spcPts val="561"/>
              </a:spcBef>
              <a:buClr>
                <a:srgbClr val="4F81BD"/>
              </a:buClr>
              <a:buFont typeface="Arial"/>
              <a:buChar char="–"/>
            </a:pPr>
            <a:r>
              <a:rPr lang="en-US" sz="2800" b="1" strike="noStrike" spc="-1">
                <a:solidFill>
                  <a:srgbClr val="4F81BD"/>
                </a:solidFill>
                <a:latin typeface="Trebuchet MS"/>
              </a:rPr>
              <a:t>Memory fences </a:t>
            </a:r>
            <a:r>
              <a:rPr lang="en-US" sz="2800" b="0" strike="noStrike" spc="-1">
                <a:solidFill>
                  <a:srgbClr val="000000"/>
                </a:solidFill>
                <a:latin typeface="Trebuchet MS"/>
              </a:rPr>
              <a:t>- provides ordering between memory operations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C Language Restrictions</a:t>
            </a:r>
            <a:endParaRPr lang="en-US" sz="4400" b="0" strike="noStrike" spc="-1">
              <a:latin typeface="Arial"/>
            </a:endParaRPr>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functions are </a:t>
            </a:r>
            <a:r>
              <a:rPr lang="en-US" sz="3200" b="1" i="1" strike="noStrike" spc="-1">
                <a:solidFill>
                  <a:srgbClr val="C0504D"/>
                </a:solidFill>
                <a:latin typeface="Trebuchet MS"/>
              </a:rPr>
              <a:t>not</a:t>
            </a:r>
            <a:r>
              <a:rPr lang="en-US" sz="3200" b="0" strike="noStrike" spc="-1">
                <a:solidFill>
                  <a:srgbClr val="000000"/>
                </a:solidFill>
                <a:latin typeface="Trebuchet MS"/>
              </a:rPr>
              <a:t> allowed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Pointers to pointers allowed </a:t>
            </a:r>
            <a:r>
              <a:rPr lang="en-US" sz="3200" b="1" i="1" strike="noStrike" spc="-1">
                <a:solidFill>
                  <a:srgbClr val="9BBB59"/>
                </a:solidFill>
                <a:latin typeface="Trebuchet MS"/>
              </a:rPr>
              <a:t>within</a:t>
            </a:r>
            <a:r>
              <a:rPr lang="en-US" sz="3200" b="0" strike="noStrike" spc="-1">
                <a:solidFill>
                  <a:srgbClr val="4F81BD"/>
                </a:solidFill>
                <a:latin typeface="Trebuchet MS"/>
              </a:rPr>
              <a:t> </a:t>
            </a:r>
            <a:r>
              <a:rPr lang="en-US" sz="3200" b="0" strike="noStrike" spc="-1">
                <a:solidFill>
                  <a:srgbClr val="000000"/>
                </a:solidFill>
                <a:latin typeface="Trebuchet MS"/>
              </a:rPr>
              <a:t>a kernel, but not as an argument to a kernel invocation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Bit-fields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Variable length arrays and structures are not supported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Recursion is not supported (yet!)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Double types are </a:t>
            </a:r>
            <a:r>
              <a:rPr lang="en-US" sz="3200" b="0" strike="noStrike" spc="-1">
                <a:solidFill>
                  <a:srgbClr val="376092"/>
                </a:solidFill>
                <a:latin typeface="Trebuchet MS"/>
              </a:rPr>
              <a:t>optional</a:t>
            </a:r>
            <a:r>
              <a:rPr lang="en-US" sz="3200" b="0" strike="noStrike" spc="-1">
                <a:solidFill>
                  <a:srgbClr val="9BBB59"/>
                </a:solidFill>
                <a:latin typeface="Trebuchet MS"/>
              </a:rPr>
              <a:t> </a:t>
            </a:r>
            <a:r>
              <a:rPr lang="en-US" sz="3200" b="0" strike="noStrike" spc="-1">
                <a:solidFill>
                  <a:srgbClr val="000000"/>
                </a:solidFill>
                <a:latin typeface="Trebuchet MS"/>
              </a:rPr>
              <a:t>in OpenCL v1.1, but the key word is reserved</a:t>
            </a:r>
            <a:endParaRPr lang="en-US" sz="3200" b="0" strike="noStrike" spc="-1">
              <a:latin typeface="Arial"/>
            </a:endParaRPr>
          </a:p>
          <a:p>
            <a:pPr>
              <a:lnSpc>
                <a:spcPct val="100000"/>
              </a:lnSpc>
              <a:spcBef>
                <a:spcPts val="641"/>
              </a:spcBef>
            </a:pPr>
            <a:r>
              <a:rPr lang="en-US" sz="3200" b="0" strike="noStrike" spc="-1">
                <a:solidFill>
                  <a:srgbClr val="376092"/>
                </a:solidFill>
                <a:latin typeface="Trebuchet MS"/>
              </a:rPr>
              <a:t>   (note: most implementations support double)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3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Worked example: Linear Algebra</a:t>
            </a:r>
            <a:endParaRPr lang="en-US" sz="4400" b="0" strike="noStrike" spc="-1">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Definition: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branch of mathematics concerned with the study of vectors, vector spaces, linear transformations and systems of linear equations. </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Example: </a:t>
            </a:r>
            <a:r>
              <a:rPr lang="en-US" sz="3200" b="0" strike="noStrike" spc="-1">
                <a:solidFill>
                  <a:srgbClr val="000000"/>
                </a:solidFill>
                <a:latin typeface="Trebuchet MS"/>
              </a:rPr>
              <a:t>Consider the following system of linear equations</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+ 2y +  z  = 1</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+ 3y + 3z = 2</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x +  y +  4z = 6</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system can be represented in terms of vectors and a matrix as the classic “Ax = b” problem.</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3960" cy="139644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Solving Ax=b</a:t>
            </a:r>
            <a:endParaRPr lang="en-US" sz="4400" b="0" strike="noStrike" spc="-1">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 Decomposition: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transform a matrix into the product of a lower triangular and upper triangular matrix.  It is used to solve a linear system of equations. </a:t>
            </a:r>
            <a:endParaRPr lang="en-US" sz="2800" b="0" strike="noStrike" spc="-1">
              <a:latin typeface="Arial"/>
            </a:endParaRPr>
          </a:p>
          <a:p>
            <a:pPr>
              <a:lnSpc>
                <a:spcPct val="100000"/>
              </a:lnSpc>
            </a:pPr>
            <a:endParaRPr lang="en-US" sz="2800" b="0" strike="noStrike" spc="-1">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We solve for x, given a problem Ax=b</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Ax=b                   LUx=b</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ea typeface="DejaVu Sans"/>
              </a:rPr>
              <a:t>Ux=(L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x = (U</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)(L</a:t>
            </a:r>
            <a:r>
              <a:rPr lang="en-US" sz="2800" b="0" strike="noStrike" spc="-1" baseline="30000">
                <a:solidFill>
                  <a:srgbClr val="000000"/>
                </a:solidFill>
                <a:latin typeface="Trebuchet MS"/>
                <a:ea typeface="DejaVu Sans"/>
              </a:rPr>
              <a:t>-1)</a:t>
            </a:r>
            <a:r>
              <a:rPr lang="en-US" sz="2800" b="0" strike="noStrike" spc="-1">
                <a:solidFill>
                  <a:srgbClr val="000000"/>
                </a:solidFill>
                <a:latin typeface="Trebuchet MS"/>
                <a:ea typeface="DejaVu Sans"/>
              </a:rPr>
              <a:t>b </a:t>
            </a:r>
            <a:endParaRPr lang="en-US" sz="2800" b="0" strike="noStrike" spc="-1">
              <a:latin typeface="Arial"/>
            </a:endParaRPr>
          </a:p>
        </p:txBody>
      </p:sp>
      <p:sp>
        <p:nvSpPr>
          <p:cNvPr id="1338" name="CustomShape 10"/>
          <p:cNvSpPr/>
          <p:nvPr/>
        </p:nvSpPr>
        <p:spPr>
          <a:xfrm>
            <a:off x="1492920" y="637200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8064A2"/>
                </a:solidFill>
                <a:latin typeface="Trebuchet MS"/>
                <a:ea typeface="DejaVu Sans"/>
              </a:rPr>
              <a:t>So we need to be able to do matrix multiplication</a:t>
            </a:r>
            <a:endParaRPr lang="en-US" sz="1800" b="0" strike="noStrike" spc="-1">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a:t>
            </a:r>
            <a:r>
              <a:rPr lang="en-US" sz="3200" b="1" strike="noStrike" spc="-1">
                <a:solidFill>
                  <a:srgbClr val="C0504D"/>
                </a:solidFill>
                <a:latin typeface="Courier New Bold"/>
              </a:rPr>
              <a:t> 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0.0f;</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a:solidFill>
                  <a:srgbClr val="4F81BD"/>
                </a:solidFill>
                <a:latin typeface="Trebuchet MS"/>
                <a:ea typeface="DejaVu Sans"/>
              </a:rPr>
              <a:t>We calculate C=AB, where all three matrices are NxN</a:t>
            </a:r>
            <a:endParaRPr lang="en-US" sz="2000" b="0" strike="noStrike" spc="-1">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Serial C code on CPU (single core).</a:t>
            </a:r>
            <a:endParaRPr lang="en-US" sz="3200" b="0" strike="noStrike" spc="-1">
              <a:latin typeface="Arial"/>
            </a:endParaRPr>
          </a:p>
        </p:txBody>
      </p:sp>
      <p:graphicFrame>
        <p:nvGraphicFramePr>
          <p:cNvPr id="1362" name="Table 3"/>
          <p:cNvGraphicFramePr/>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000000"/>
                </a:solidFill>
                <a:latin typeface="Trebuchet MS"/>
                <a:ea typeface="DejaVu Sans"/>
              </a:rPr>
              <a:t>Device is Intel® Xeon® CPU, E5649 @ 2.53GHz using the gcc compiler.</a:t>
            </a:r>
            <a:endParaRPr lang="en-US" sz="2000" b="0" strike="noStrike" spc="-1">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Matrix multiplication: sequential code</a:t>
            </a:r>
            <a:endParaRPr lang="en-US" sz="4400" b="0" strike="noStrike" spc="-1">
              <a:latin typeface="Arial"/>
            </a:endParaRPr>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9BBB59"/>
                </a:solidFill>
                <a:latin typeface="Trebuchet MS"/>
                <a:ea typeface="DejaVu Sans"/>
              </a:rPr>
              <a:t>We turn this into an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(1/2)</a:t>
            </a:r>
            <a:endParaRPr lang="en-US" sz="3200" b="0" strike="noStrike" spc="-1">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Mark as a kernel function and specify memory qualifiers</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(2/2)</a:t>
            </a:r>
            <a:endParaRPr lang="en-US" sz="3200" b="0" strike="noStrike" spc="-1">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5213520" y="5455080"/>
            <a:ext cx="392976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C0504D"/>
                </a:solidFill>
                <a:latin typeface="Trebuchet MS"/>
                <a:ea typeface="DejaVu Sans"/>
              </a:rPr>
              <a:t>Remove outer loops and set work-item co-ordinates</a:t>
            </a:r>
            <a:endParaRPr lang="en-US" sz="2000" b="0" strike="noStrike" spc="-1">
              <a:latin typeface="Arial"/>
            </a:endParaRPr>
          </a:p>
        </p:txBody>
      </p:sp>
      <p:sp>
        <p:nvSpPr>
          <p:cNvPr id="1377" name="CustomShape 5"/>
          <p:cNvSpPr/>
          <p:nvPr/>
        </p:nvSpPr>
        <p:spPr>
          <a:xfrm>
            <a:off x="467640" y="5298840"/>
            <a:ext cx="1655640" cy="6998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par>
                                <p:cTn id="12" presetID="42" presetClass="entr" fill="hold" nodeType="withEffect">
                                  <p:stCondLst>
                                    <p:cond delay="0"/>
                                  </p:stCondLst>
                                  <p:childTnLst>
                                    <p:set>
                                      <p:cBhvr>
                                        <p:cTn id="13" dur="1" fill="hold">
                                          <p:stCondLst>
                                            <p:cond delay="0"/>
                                          </p:stCondLst>
                                        </p:cTn>
                                        <p:tgtEl>
                                          <p:spTgt spid="1377"/>
                                        </p:tgtEl>
                                        <p:attrNameLst>
                                          <p:attrName>style.visibility</p:attrName>
                                        </p:attrNameLst>
                                      </p:cBhvr>
                                      <p:to>
                                        <p:strVal val="visible"/>
                                      </p:to>
                                    </p:set>
                                    <p:animEffect transition="in" filter="fade">
                                      <p:cBhvr additive="repl">
                                        <p:cTn id="14" dur="500"/>
                                        <p:tgtEl>
                                          <p:spTgt spid="1377"/>
                                        </p:tgtEl>
                                      </p:cBhvr>
                                    </p:animEffect>
                                    <p:anim calcmode="lin" valueType="num">
                                      <p:cBhvr additive="repl">
                                        <p:cTn id="15" dur="500" fill="hold"/>
                                        <p:tgtEl>
                                          <p:spTgt spid="1377"/>
                                        </p:tgtEl>
                                        <p:attrNameLst>
                                          <p:attrName>ppt_x</p:attrName>
                                        </p:attrNameLst>
                                      </p:cBhvr>
                                      <p:tavLst>
                                        <p:tav tm="0">
                                          <p:val>
                                            <p:strVal val="#ppt_x"/>
                                          </p:val>
                                        </p:tav>
                                        <p:tav tm="100000">
                                          <p:val>
                                            <p:strVal val="#ppt_x"/>
                                          </p:val>
                                        </p:tav>
                                      </p:tavLst>
                                    </p:anim>
                                    <p:anim calcmode="lin" valueType="num">
                                      <p:cBhvr additive="repl">
                                        <p:cTn id="16" dur="500" fill="hold"/>
                                        <p:tgtEl>
                                          <p:spTgt spid="13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OpenCL kernel improved</a:t>
            </a:r>
            <a:endParaRPr lang="en-US" sz="3200" b="0" strike="noStrike" spc="-1">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int </a:t>
            </a: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r>
              <a:rPr lang="en-US" sz="2000" b="1" strike="noStrike" spc="-1">
                <a:solidFill>
                  <a:srgbClr val="4F81BD"/>
                </a:solidFill>
                <a:latin typeface="Courier New Bold"/>
                <a:ea typeface="DejaVu Sans"/>
              </a:rPr>
              <a:t>for</a:t>
            </a:r>
            <a:r>
              <a:rPr lang="en-US" sz="2000" b="1" strike="noStrike" spc="-1">
                <a:solidFill>
                  <a:srgbClr val="000000"/>
                </a:solidFill>
                <a:latin typeface="Courier New Bold"/>
                <a:ea typeface="DejaVu Sans"/>
              </a:rPr>
              <a:t>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ea typeface="DejaVu Sans"/>
              </a:rPr>
              <a:t>}</a:t>
            </a:r>
            <a:endParaRPr lang="en-US" sz="2000" b="0" strike="noStrike" spc="-1">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0" strike="noStrike" spc="-1">
                <a:solidFill>
                  <a:srgbClr val="4F81BD"/>
                </a:solidFill>
                <a:latin typeface="Trebuchet MS"/>
                <a:ea typeface="DejaVu Sans"/>
              </a:rPr>
              <a:t>Rearrange and use a local scalar for intermediate C element values (a common optimization in Matrix Multiplication functions)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Declare and initialize data</a:t>
            </a:r>
            <a:endParaRPr lang="en-US" sz="2000" b="0" strike="noStrike" spc="-1">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the platform and build program</a:t>
            </a:r>
            <a:endParaRPr lang="en-US" sz="2000" b="0" strike="noStrike" spc="-1">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Setup buffers and write A and B matrices to the device memory</a:t>
            </a:r>
            <a:endParaRPr lang="en-US" sz="2000" b="0" strike="noStrike" spc="-1">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Create the kernel functor</a:t>
            </a:r>
            <a:endParaRPr lang="en-US" sz="2000" b="0" strike="noStrike" spc="-1">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000000"/>
                </a:solidFill>
                <a:latin typeface="Trebuchet MS"/>
                <a:ea typeface="DejaVu Sans"/>
              </a:rPr>
              <a:t>Run the kernel and collect results</a:t>
            </a:r>
            <a:endParaRPr lang="en-US" sz="2000" b="0" strike="noStrike" spc="-1">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4F81BD"/>
                </a:solidFill>
                <a:latin typeface="Trebuchet MS"/>
                <a:ea typeface="DejaVu Sans"/>
              </a:rPr>
              <a:t>Note: To use the default context/queue/device, skip this section and remove the references to context, queue and device.</a:t>
            </a:r>
            <a:endParaRPr lang="en-US" sz="1600" b="0" strike="noStrike" spc="-1">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402" name="Table 3"/>
          <p:cNvGraphicFramePr/>
          <p:nvPr/>
        </p:nvGraphicFramePr>
        <p:xfrm>
          <a:off x="611640" y="2637000"/>
          <a:ext cx="7920360" cy="14630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Exercise 6: Matrix Multiplication</a:t>
            </a:r>
            <a:endParaRPr lang="en-US" sz="3600" b="0" strike="noStrike" spc="-1">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Goal: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write your first complete OpenCL kernel “from scratch”</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multiply a pair of matrices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Procedure: </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Start with the provided matrix multiplication OpenCL host program including the function to generate matrices and test results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Create a kernel to do the multiplication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Modify the provided OpenCL host program to use your kernel</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Verify the results</a:t>
            </a:r>
            <a:endParaRPr lang="en-US" sz="2800" b="0" strike="noStrike" spc="-1">
              <a:latin typeface="Arial"/>
            </a:endParaRPr>
          </a:p>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Expected output: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 message to standard output verifying that the chain of vector additions produced the correct result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Report the runtime and the MFLOPS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en-US" sz="4000" b="1" strike="noStrike" cap="all" spc="-1">
                <a:solidFill>
                  <a:srgbClr val="000000"/>
                </a:solidFill>
                <a:latin typeface="Trebuchet MS"/>
              </a:rPr>
              <a:t>Understanding the OpenCL memory hierarchy</a:t>
            </a:r>
            <a:br/>
            <a:endParaRPr lang="en-US" sz="4000" b="0" strike="noStrike" spc="-1">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411" name="CustomShape 2"/>
          <p:cNvSpPr/>
          <p:nvPr/>
        </p:nvSpPr>
        <p:spPr>
          <a:xfrm>
            <a:off x="179640" y="836640"/>
            <a:ext cx="8784360" cy="30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MM cost determined by FLOPS and memory movement:</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2*n</a:t>
            </a:r>
            <a:r>
              <a:rPr lang="en-US" sz="2400" b="0" strike="noStrike" spc="-1" baseline="30000">
                <a:solidFill>
                  <a:srgbClr val="000000"/>
                </a:solidFill>
                <a:latin typeface="Trebuchet MS"/>
              </a:rPr>
              <a:t>3</a:t>
            </a:r>
            <a:r>
              <a:rPr lang="en-US" sz="2400" b="0" strike="noStrike" spc="-1">
                <a:solidFill>
                  <a:srgbClr val="000000"/>
                </a:solidFill>
                <a:latin typeface="Trebuchet MS"/>
              </a:rPr>
              <a:t> = O(n</a:t>
            </a:r>
            <a:r>
              <a:rPr lang="en-US" sz="2400" b="0" strike="noStrike" spc="-1" baseline="30000">
                <a:solidFill>
                  <a:srgbClr val="000000"/>
                </a:solidFill>
                <a:latin typeface="Trebuchet MS"/>
              </a:rPr>
              <a:t>3</a:t>
            </a:r>
            <a:r>
              <a:rPr lang="en-US" sz="2400" b="0" strike="noStrike" spc="-1">
                <a:solidFill>
                  <a:srgbClr val="000000"/>
                </a:solidFill>
                <a:latin typeface="Trebuchet MS"/>
              </a:rPr>
              <a:t>) FLOPS</a:t>
            </a:r>
            <a:endParaRPr lang="en-US" sz="2400" b="0" strike="noStrike" spc="-1">
              <a:latin typeface="Arial"/>
            </a:endParaRPr>
          </a:p>
          <a:p>
            <a:pPr marL="743040" lvl="1" indent="-285120">
              <a:lnSpc>
                <a:spcPct val="100000"/>
              </a:lnSpc>
              <a:spcBef>
                <a:spcPts val="479"/>
              </a:spcBef>
              <a:buClr>
                <a:srgbClr val="000000"/>
              </a:buClr>
              <a:buFont typeface="Arial"/>
              <a:buChar char="–"/>
            </a:pPr>
            <a:r>
              <a:rPr lang="en-US" sz="2400" b="0" strike="noStrike" spc="-1">
                <a:solidFill>
                  <a:srgbClr val="000000"/>
                </a:solidFill>
                <a:latin typeface="Trebuchet MS"/>
              </a:rPr>
              <a:t>Operates on 3*n</a:t>
            </a:r>
            <a:r>
              <a:rPr lang="en-US" sz="2400" b="0" strike="noStrike" spc="-1" baseline="30000">
                <a:solidFill>
                  <a:srgbClr val="000000"/>
                </a:solidFill>
                <a:latin typeface="Trebuchet MS"/>
              </a:rPr>
              <a:t>2</a:t>
            </a:r>
            <a:r>
              <a:rPr lang="en-US" sz="2400" b="0" strike="noStrike" spc="-1">
                <a:solidFill>
                  <a:srgbClr val="000000"/>
                </a:solidFill>
                <a:latin typeface="Trebuchet MS"/>
              </a:rPr>
              <a:t> = O(n</a:t>
            </a:r>
            <a:r>
              <a:rPr lang="en-US" sz="2400" b="0" strike="noStrike" spc="-1" baseline="30000">
                <a:solidFill>
                  <a:srgbClr val="000000"/>
                </a:solidFill>
                <a:latin typeface="Trebuchet MS"/>
              </a:rPr>
              <a:t>2</a:t>
            </a:r>
            <a:r>
              <a:rPr lang="en-US" sz="2400" b="0" strike="noStrike" spc="-1">
                <a:solidFill>
                  <a:srgbClr val="000000"/>
                </a:solidFill>
                <a:latin typeface="Trebuchet MS"/>
              </a:rPr>
              <a:t>) numbers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To optimize matrix multiplication, we must ensure that for every memory access we execute as many FLOPS as possible.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Outer product algorithms are faster, but for pedagogical reasons, let’s stick to the simple dot-product algorithm.</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en-US" sz="1800" b="0" strike="noStrike" spc="-1">
                <a:solidFill>
                  <a:srgbClr val="000000"/>
                </a:solidFill>
                <a:latin typeface="Trebuchet MS"/>
                <a:ea typeface="DejaVu Sans"/>
              </a:rPr>
              <a:t>We will work with work-item/work-group sizes and the memory model to optimize matrix multiplication</a:t>
            </a:r>
            <a:endParaRPr lang="en-US" sz="1800" b="0" strike="noStrike" spc="-1">
              <a:latin typeface="Arial"/>
            </a:endParaRPr>
          </a:p>
          <a:p>
            <a:pPr>
              <a:lnSpc>
                <a:spcPct val="100000"/>
              </a:lnSpc>
            </a:pPr>
            <a:endParaRPr lang="en-US" sz="1800" b="0" strike="noStrike" spc="-1">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0"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19791</TotalTime>
  <Words>26221</Words>
  <Application>Microsoft Office PowerPoint</Application>
  <PresentationFormat>全屏显示(4:3)</PresentationFormat>
  <Paragraphs>3713</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1212</cp:revision>
  <dcterms:created xsi:type="dcterms:W3CDTF">2013-06-29T14:06:29Z</dcterms:created>
  <dcterms:modified xsi:type="dcterms:W3CDTF">2019-08-03T02:56:44Z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